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02EF17-D00D-4EA6-992D-FC2421A0AFAA}" type="datetimeFigureOut">
              <a:rPr lang="ru-RU" smtClean="0"/>
              <a:pPr/>
              <a:t>16.09.2015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7C83D-62CA-4405-8CF8-7C607F0AA8D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02EF17-D00D-4EA6-992D-FC2421A0AFAA}" type="datetimeFigureOut">
              <a:rPr lang="ru-RU" smtClean="0"/>
              <a:pPr/>
              <a:t>16.09.2015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7C83D-62CA-4405-8CF8-7C607F0AA8D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02EF17-D00D-4EA6-992D-FC2421A0AFAA}" type="datetimeFigureOut">
              <a:rPr lang="ru-RU" smtClean="0"/>
              <a:pPr/>
              <a:t>16.09.2015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7C83D-62CA-4405-8CF8-7C607F0AA8D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02EF17-D00D-4EA6-992D-FC2421A0AFAA}" type="datetimeFigureOut">
              <a:rPr lang="ru-RU" smtClean="0"/>
              <a:pPr/>
              <a:t>16.09.2015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7C83D-62CA-4405-8CF8-7C607F0AA8D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02EF17-D00D-4EA6-992D-FC2421A0AFAA}" type="datetimeFigureOut">
              <a:rPr lang="ru-RU" smtClean="0"/>
              <a:pPr/>
              <a:t>16.09.2015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7C83D-62CA-4405-8CF8-7C607F0AA8D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02EF17-D00D-4EA6-992D-FC2421A0AFAA}" type="datetimeFigureOut">
              <a:rPr lang="ru-RU" smtClean="0"/>
              <a:pPr/>
              <a:t>16.09.2015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7C83D-62CA-4405-8CF8-7C607F0AA8D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02EF17-D00D-4EA6-992D-FC2421A0AFAA}" type="datetimeFigureOut">
              <a:rPr lang="ru-RU" smtClean="0"/>
              <a:pPr/>
              <a:t>16.09.2015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7C83D-62CA-4405-8CF8-7C607F0AA8D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02EF17-D00D-4EA6-992D-FC2421A0AFAA}" type="datetimeFigureOut">
              <a:rPr lang="ru-RU" smtClean="0"/>
              <a:pPr/>
              <a:t>16.09.2015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7C83D-62CA-4405-8CF8-7C607F0AA8D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02EF17-D00D-4EA6-992D-FC2421A0AFAA}" type="datetimeFigureOut">
              <a:rPr lang="ru-RU" smtClean="0"/>
              <a:pPr/>
              <a:t>16.09.2015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7C83D-62CA-4405-8CF8-7C607F0AA8D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02EF17-D00D-4EA6-992D-FC2421A0AFAA}" type="datetimeFigureOut">
              <a:rPr lang="ru-RU" smtClean="0"/>
              <a:pPr/>
              <a:t>16.09.2015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7C83D-62CA-4405-8CF8-7C607F0AA8D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02EF17-D00D-4EA6-992D-FC2421A0AFAA}" type="datetimeFigureOut">
              <a:rPr lang="ru-RU" smtClean="0"/>
              <a:pPr/>
              <a:t>16.09.2015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7C83D-62CA-4405-8CF8-7C607F0AA8D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902EF17-D00D-4EA6-992D-FC2421A0AFAA}" type="datetimeFigureOut">
              <a:rPr lang="ru-RU" smtClean="0"/>
              <a:pPr/>
              <a:t>16.09.2015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9E7C83D-62CA-4405-8CF8-7C607F0AA8D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052736"/>
            <a:ext cx="7163136" cy="2448272"/>
          </a:xfrm>
        </p:spPr>
        <p:txBody>
          <a:bodyPr>
            <a:normAutofit/>
          </a:bodyPr>
          <a:lstStyle/>
          <a:p>
            <a:r>
              <a:rPr lang="ru-RU" dirty="0" smtClean="0"/>
              <a:t>Организация внеурочной деятельности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4077072"/>
            <a:ext cx="4714864" cy="223224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Внеурочная деятельность (всего по классам) - 10 часов в неделю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412776"/>
            <a:ext cx="8183880" cy="15841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Учет занятий внеурочной деятельности осуществляется педагогическими работниками, ведущими занятия.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10800000" flipV="1">
            <a:off x="1043605" y="2564904"/>
            <a:ext cx="7416825" cy="324036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Для этого в образовательной организации оформляются журналы учета занятий внеурочной деятельности, в которые вносятся списки обучающихся, Ф.И.О. педагогических работников. </a:t>
            </a:r>
          </a:p>
          <a:p>
            <a:r>
              <a:rPr lang="ru-RU" dirty="0" smtClean="0"/>
              <a:t>Даты и темы проведенных занятий вносятся в журнал в соответствии с рабочими программами внеурочной деятельности.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0"/>
            <a:ext cx="8183880" cy="134076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Примерный недельный учебный план основного общего образования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556792"/>
            <a:ext cx="8183880" cy="432048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u="sng" dirty="0" smtClean="0"/>
              <a:t>Обязательная часть:</a:t>
            </a:r>
          </a:p>
          <a:p>
            <a:pPr algn="ctr">
              <a:buNone/>
            </a:pPr>
            <a:r>
              <a:rPr lang="ru-RU" dirty="0" smtClean="0"/>
              <a:t>Русский язык: 5 ч,</a:t>
            </a:r>
          </a:p>
          <a:p>
            <a:pPr algn="ctr">
              <a:buNone/>
            </a:pPr>
            <a:r>
              <a:rPr lang="ru-RU" dirty="0" smtClean="0"/>
              <a:t>Литература: 3 ч,</a:t>
            </a:r>
          </a:p>
          <a:p>
            <a:pPr algn="ctr">
              <a:buNone/>
            </a:pPr>
            <a:r>
              <a:rPr lang="ru-RU" dirty="0" smtClean="0"/>
              <a:t>Иностранный язык: 3 ч,</a:t>
            </a:r>
          </a:p>
          <a:p>
            <a:pPr algn="ctr">
              <a:buNone/>
            </a:pPr>
            <a:r>
              <a:rPr lang="ru-RU" dirty="0" smtClean="0"/>
              <a:t>Математика: 5 ч,</a:t>
            </a:r>
          </a:p>
          <a:p>
            <a:pPr algn="ctr">
              <a:buNone/>
            </a:pPr>
            <a:r>
              <a:rPr lang="ru-RU" dirty="0" smtClean="0"/>
              <a:t>История: 2 ч,</a:t>
            </a:r>
          </a:p>
          <a:p>
            <a:pPr algn="ctr">
              <a:buNone/>
            </a:pPr>
            <a:r>
              <a:rPr lang="ru-RU" dirty="0" smtClean="0"/>
              <a:t>География: 1 ч,</a:t>
            </a:r>
          </a:p>
          <a:p>
            <a:pPr algn="ctr">
              <a:buNone/>
            </a:pPr>
            <a:r>
              <a:rPr lang="ru-RU" dirty="0" smtClean="0"/>
              <a:t>Биология: 1 ч,</a:t>
            </a:r>
          </a:p>
          <a:p>
            <a:pPr algn="ctr">
              <a:buNone/>
            </a:pPr>
            <a:r>
              <a:rPr lang="ru-RU" dirty="0" smtClean="0"/>
              <a:t>Музыка: 1 ч,</a:t>
            </a:r>
          </a:p>
          <a:p>
            <a:pPr algn="ctr">
              <a:buNone/>
            </a:pPr>
            <a:r>
              <a:rPr lang="ru-RU" dirty="0" smtClean="0"/>
              <a:t>ИЗО: 1 ч,</a:t>
            </a:r>
          </a:p>
          <a:p>
            <a:pPr algn="ctr">
              <a:buNone/>
            </a:pPr>
            <a:r>
              <a:rPr lang="ru-RU" dirty="0" smtClean="0"/>
              <a:t>Технология: 2 ч,</a:t>
            </a:r>
          </a:p>
          <a:p>
            <a:pPr algn="ctr">
              <a:buNone/>
            </a:pPr>
            <a:r>
              <a:rPr lang="ru-RU" dirty="0" smtClean="0"/>
              <a:t>Физическая культура: 3 ч</a:t>
            </a:r>
          </a:p>
          <a:p>
            <a:pPr algn="ctr">
              <a:buNone/>
            </a:pPr>
            <a:r>
              <a:rPr lang="ru-RU" b="1" dirty="0" smtClean="0"/>
              <a:t>ИТОГО: 27 часов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60648"/>
            <a:ext cx="8183880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Часть, формируемая участниками образовательных отношений </a:t>
            </a:r>
            <a:br>
              <a:rPr lang="ru-RU" sz="2800" dirty="0" smtClean="0"/>
            </a:br>
            <a:r>
              <a:rPr lang="ru-RU" sz="2800" dirty="0" smtClean="0"/>
              <a:t>при пятидневной учебной неделе (2 часа)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132856"/>
            <a:ext cx="8183880" cy="424847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Обществознание: 1 час,</a:t>
            </a:r>
          </a:p>
          <a:p>
            <a:pPr algn="ctr">
              <a:buNone/>
            </a:pPr>
            <a:r>
              <a:rPr lang="ru-RU" b="1" dirty="0" smtClean="0"/>
              <a:t>Математика: 1 час</a:t>
            </a:r>
          </a:p>
          <a:p>
            <a:pPr algn="ctr">
              <a:buNone/>
            </a:pPr>
            <a:r>
              <a:rPr lang="ru-RU" dirty="0" smtClean="0"/>
              <a:t>Максимально допустимая недельная нагрузка при пятидневной учебной неделе </a:t>
            </a:r>
            <a:r>
              <a:rPr lang="ru-RU" b="1" u="sng" dirty="0" smtClean="0"/>
              <a:t>29 часов</a:t>
            </a:r>
            <a:endParaRPr lang="ru-RU" b="1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60648"/>
            <a:ext cx="8183880" cy="24482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Изучение учебных курсов «Основы безопасности жизнедеятельности», «История и культура Санкт-Петербурга»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852936"/>
            <a:ext cx="8183880" cy="30243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/>
              <a:t>в </a:t>
            </a:r>
            <a:r>
              <a:rPr lang="en-US" sz="3200" b="1" dirty="0" smtClean="0"/>
              <a:t>V</a:t>
            </a:r>
            <a:r>
              <a:rPr lang="ru-RU" sz="3200" b="1" dirty="0" smtClean="0"/>
              <a:t> классах возможно в рамках внеурочной деятельности образовательной организации.</a:t>
            </a:r>
            <a:endParaRPr lang="ru-RU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196752"/>
            <a:ext cx="8183880" cy="864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Внеурочная деятельность организуется по направлениям: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492896"/>
            <a:ext cx="8183880" cy="2952328"/>
          </a:xfrm>
        </p:spPr>
        <p:txBody>
          <a:bodyPr>
            <a:normAutofit/>
          </a:bodyPr>
          <a:lstStyle/>
          <a:p>
            <a:r>
              <a:rPr lang="ru-RU" dirty="0" smtClean="0"/>
              <a:t>спортивно-оздоровительное, </a:t>
            </a:r>
          </a:p>
          <a:p>
            <a:r>
              <a:rPr lang="ru-RU" dirty="0" smtClean="0"/>
              <a:t>духовно-нравственное, </a:t>
            </a:r>
          </a:p>
          <a:p>
            <a:r>
              <a:rPr lang="ru-RU" dirty="0" smtClean="0"/>
              <a:t>социальное, </a:t>
            </a:r>
          </a:p>
          <a:p>
            <a:r>
              <a:rPr lang="ru-RU" dirty="0" smtClean="0"/>
              <a:t>общеинтеллектуальное,</a:t>
            </a:r>
          </a:p>
          <a:p>
            <a:r>
              <a:rPr lang="ru-RU" dirty="0" smtClean="0"/>
              <a:t>общекультурное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792088"/>
          </a:xfrm>
        </p:spPr>
        <p:txBody>
          <a:bodyPr>
            <a:normAutofit/>
          </a:bodyPr>
          <a:lstStyle/>
          <a:p>
            <a:pPr algn="ctr"/>
            <a:r>
              <a:rPr lang="ru-RU" sz="2800" b="0" dirty="0" smtClean="0">
                <a:solidFill>
                  <a:schemeClr val="tx1"/>
                </a:solidFill>
              </a:rPr>
              <a:t>Внеурочная деятельность</a:t>
            </a:r>
            <a:endParaRPr lang="ru-RU" sz="2800" b="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556792"/>
            <a:ext cx="8183880" cy="403244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осуществляется в таких формах, как кружки, художественные студии, спортивные клубы и секции, юношеские организации, краеведческая работа, научно-практические конференции, школьные научные общества, олимпиады, поисковые и научные исследования, общественно полезные практики, военно-патриотические объединения и т.д.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772816"/>
            <a:ext cx="8183880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Требование образовательной организацией </a:t>
            </a:r>
            <a:r>
              <a:rPr lang="ru-RU" dirty="0" smtClean="0">
                <a:solidFill>
                  <a:srgbClr val="FF0000"/>
                </a:solidFill>
              </a:rPr>
              <a:t>обязательного посещения обучающимися максимального количества </a:t>
            </a:r>
            <a:r>
              <a:rPr lang="ru-RU" dirty="0" smtClean="0"/>
              <a:t>занятий внеурочной деятельности </a:t>
            </a:r>
            <a:r>
              <a:rPr lang="ru-RU" dirty="0" smtClean="0">
                <a:solidFill>
                  <a:srgbClr val="FF0000"/>
                </a:solidFill>
              </a:rPr>
              <a:t>недопустимо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3573016"/>
            <a:ext cx="8183880" cy="252028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Количество занятий внеурочной деятельности для каждого обучающегося определяется его родителями (законными представителями) с учетом занятости обучающегося во второй половине дня.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124744"/>
            <a:ext cx="8183880" cy="1800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Образовательная организация самостоятельно разрабатывает и утверждает: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420888"/>
            <a:ext cx="8183880" cy="3960440"/>
          </a:xfrm>
        </p:spPr>
        <p:txBody>
          <a:bodyPr/>
          <a:lstStyle/>
          <a:p>
            <a:r>
              <a:rPr lang="ru-RU" dirty="0" smtClean="0"/>
              <a:t>план внеурочной деятельности;</a:t>
            </a:r>
          </a:p>
          <a:p>
            <a:r>
              <a:rPr lang="ru-RU" dirty="0" smtClean="0"/>
              <a:t>режим внеурочной деятельности;</a:t>
            </a:r>
          </a:p>
          <a:p>
            <a:r>
              <a:rPr lang="ru-RU" dirty="0" smtClean="0"/>
              <a:t>рабочие программы внеурочной деятельности;</a:t>
            </a:r>
          </a:p>
          <a:p>
            <a:r>
              <a:rPr lang="ru-RU" dirty="0" smtClean="0"/>
              <a:t>расписание занятий внеурочной деятельности.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20162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 проведении занятий внеурочной деятельности допускается </a:t>
            </a:r>
            <a:r>
              <a:rPr lang="ru-RU" u="sng" dirty="0" smtClean="0"/>
              <a:t>деление класса </a:t>
            </a:r>
            <a:br>
              <a:rPr lang="ru-RU" u="sng" dirty="0" smtClean="0"/>
            </a:br>
            <a:r>
              <a:rPr lang="ru-RU" u="sng" dirty="0" smtClean="0"/>
              <a:t>на группы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708920"/>
            <a:ext cx="8183880" cy="2664296"/>
          </a:xfrm>
        </p:spPr>
        <p:txBody>
          <a:bodyPr>
            <a:normAutofit fontScale="92500" lnSpcReduction="10000"/>
          </a:bodyPr>
          <a:lstStyle/>
          <a:p>
            <a:pPr marL="514350" indent="-514350" algn="ctr">
              <a:buNone/>
            </a:pPr>
            <a:r>
              <a:rPr lang="ru-RU" dirty="0" smtClean="0"/>
              <a:t>Минимальное количество обучающихся в группе составляет </a:t>
            </a:r>
            <a:r>
              <a:rPr lang="ru-RU" b="1" dirty="0" smtClean="0"/>
              <a:t>8 человек</a:t>
            </a:r>
            <a:r>
              <a:rPr lang="ru-RU" dirty="0" smtClean="0"/>
              <a:t>. </a:t>
            </a:r>
            <a:r>
              <a:rPr lang="ru-RU" b="1" dirty="0" smtClean="0"/>
              <a:t>Максимальное количество обучающихся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занятии внеурочной деятельности </a:t>
            </a:r>
            <a:r>
              <a:rPr lang="ru-RU" b="1" dirty="0" smtClean="0"/>
              <a:t>устанавливается образовательной организацией самостоятельно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28803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Расписание занятий внеурочной деятельности должно формироваться отдельно </a:t>
            </a:r>
            <a:br>
              <a:rPr lang="ru-RU" dirty="0" smtClean="0"/>
            </a:br>
            <a:r>
              <a:rPr lang="ru-RU" dirty="0" smtClean="0"/>
              <a:t>от расписания уроков образовательной организации.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10800000" flipV="1">
            <a:off x="502920" y="3573016"/>
            <a:ext cx="8183880" cy="23042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/>
              <a:t>Продолжительность занятия внеурочной деятельности составляет 45 минут. </a:t>
            </a:r>
            <a:endParaRPr lang="ru-RU" sz="3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764704"/>
            <a:ext cx="8183880" cy="216024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Реализация внеурочной деятельности осуществляется </a:t>
            </a:r>
            <a:endParaRPr lang="ru-RU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3068960"/>
            <a:ext cx="8183880" cy="23042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 балльного оценивания 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результатов освоения курса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29523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Всем педагогическим работникам, ведущим занятия в рамках внеурочной деятельности необходимо пройти обучение по реализации ФГОС ООО</a:t>
            </a:r>
            <a:endParaRPr lang="ru-RU" dirty="0"/>
          </a:p>
        </p:txBody>
      </p:sp>
      <p:pic>
        <p:nvPicPr>
          <p:cNvPr id="4" name="Содержимое 3" descr="удостоверени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88024" y="3573016"/>
            <a:ext cx="4104456" cy="2934686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118</TotalTime>
  <Words>372</Words>
  <Application>Microsoft Office PowerPoint</Application>
  <PresentationFormat>Экран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Организация внеурочной деятельности </vt:lpstr>
      <vt:lpstr>Внеурочная деятельность организуется по направлениям: </vt:lpstr>
      <vt:lpstr>Внеурочная деятельность</vt:lpstr>
      <vt:lpstr>Требование образовательной организацией обязательного посещения обучающимися максимального количества занятий внеурочной деятельности недопустимо. </vt:lpstr>
      <vt:lpstr>Образовательная организация самостоятельно разрабатывает и утверждает:  </vt:lpstr>
      <vt:lpstr>При проведении занятий внеурочной деятельности допускается деление класса  на группы. </vt:lpstr>
      <vt:lpstr>Расписание занятий внеурочной деятельности должно формироваться отдельно  от расписания уроков образовательной организации. </vt:lpstr>
      <vt:lpstr>Реализация внеурочной деятельности осуществляется </vt:lpstr>
      <vt:lpstr>Всем педагогическим работникам, ведущим занятия в рамках внеурочной деятельности необходимо пройти обучение по реализации ФГОС ООО</vt:lpstr>
      <vt:lpstr>Учет занятий внеурочной деятельности осуществляется педагогическими работниками, ведущими занятия.  </vt:lpstr>
      <vt:lpstr>Примерный недельный учебный план основного общего образования</vt:lpstr>
      <vt:lpstr>Часть, формируемая участниками образовательных отношений  при пятидневной учебной неделе (2 часа)</vt:lpstr>
      <vt:lpstr>Изучение учебных курсов «Основы безопасности жизнедеятельности», «История и культура Санкт-Петербурга»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внеурочной деятельности</dc:title>
  <dc:creator>Наташа</dc:creator>
  <cp:lastModifiedBy>Наташа</cp:lastModifiedBy>
  <cp:revision>13</cp:revision>
  <dcterms:created xsi:type="dcterms:W3CDTF">2015-06-02T18:01:57Z</dcterms:created>
  <dcterms:modified xsi:type="dcterms:W3CDTF">2015-09-16T17:25:09Z</dcterms:modified>
</cp:coreProperties>
</file>