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4" r:id="rId6"/>
    <p:sldId id="266" r:id="rId7"/>
    <p:sldId id="265" r:id="rId8"/>
    <p:sldId id="261" r:id="rId9"/>
    <p:sldId id="262" r:id="rId10"/>
    <p:sldId id="263" r:id="rId11"/>
    <p:sldId id="267" r:id="rId12"/>
    <p:sldId id="282" r:id="rId13"/>
    <p:sldId id="276" r:id="rId14"/>
    <p:sldId id="277" r:id="rId15"/>
    <p:sldId id="279" r:id="rId16"/>
    <p:sldId id="278" r:id="rId17"/>
    <p:sldId id="280" r:id="rId18"/>
    <p:sldId id="281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3300E2-1952-4C99-9F2C-65D7B4FE181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1223B-F5AC-4FAB-9035-7DE35D2879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715404" cy="136207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8800" b="1" dirty="0" smtClean="0"/>
              <a:t>Reported Speech</a:t>
            </a:r>
            <a:br>
              <a:rPr lang="en-US" sz="8800" b="1" dirty="0" smtClean="0"/>
            </a:br>
            <a:endParaRPr lang="ru-RU" sz="8800" dirty="0"/>
          </a:p>
        </p:txBody>
      </p:sp>
      <p:pic>
        <p:nvPicPr>
          <p:cNvPr id="84994" name="Picture 2" descr="http://www.really-learn-english.com/image-files/f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928934"/>
            <a:ext cx="2381250" cy="2143125"/>
          </a:xfrm>
          <a:prstGeom prst="rect">
            <a:avLst/>
          </a:prstGeom>
          <a:noFill/>
        </p:spPr>
      </p:pic>
      <p:pic>
        <p:nvPicPr>
          <p:cNvPr id="84996" name="Picture 4" descr="http://www.really-learn-english.com/image-files/talk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14686"/>
            <a:ext cx="1905000" cy="1809751"/>
          </a:xfrm>
          <a:prstGeom prst="rect">
            <a:avLst/>
          </a:prstGeom>
          <a:noFill/>
        </p:spPr>
      </p:pic>
      <p:pic>
        <p:nvPicPr>
          <p:cNvPr id="84998" name="Picture 6" descr="http://www.really-learn-english.com/image-files/goodnews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714620"/>
            <a:ext cx="19050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362456"/>
          </a:xfrm>
        </p:spPr>
        <p:txBody>
          <a:bodyPr/>
          <a:lstStyle/>
          <a:p>
            <a:r>
              <a:rPr lang="ru-RU" dirty="0" smtClean="0"/>
              <a:t>Остаются неизменными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8429684" cy="47863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 </a:t>
            </a:r>
            <a:r>
              <a:rPr lang="en-US" sz="2800" b="1" dirty="0" smtClean="0"/>
              <a:t>Past Perfect/ Past Continuous</a:t>
            </a:r>
          </a:p>
          <a:p>
            <a:endParaRPr lang="en-US" sz="2400" b="1" dirty="0" smtClean="0"/>
          </a:p>
          <a:p>
            <a:r>
              <a:rPr lang="ru-RU" sz="2400" b="1" dirty="0" smtClean="0"/>
              <a:t>Не всегда надо изменять время глагола, когда</a:t>
            </a:r>
          </a:p>
          <a:p>
            <a:r>
              <a:rPr lang="ru-RU" sz="2400" b="1" dirty="0" smtClean="0"/>
              <a:t>мы используем его в косвенной речи</a:t>
            </a:r>
            <a:r>
              <a:rPr lang="en-US" sz="2400" b="1" dirty="0" smtClean="0"/>
              <a:t>: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u="sng" dirty="0" smtClean="0"/>
              <a:t>Если глагол, вводящий косвенную речь, стоит в </a:t>
            </a:r>
            <a:r>
              <a:rPr lang="en-US" sz="2000" u="sng" dirty="0" smtClean="0"/>
              <a:t>Present </a:t>
            </a:r>
            <a:r>
              <a:rPr lang="ru-RU" sz="2000" u="sng" dirty="0" smtClean="0"/>
              <a:t> или</a:t>
            </a:r>
            <a:r>
              <a:rPr lang="en-US" sz="2000" u="sng" dirty="0" smtClean="0"/>
              <a:t> Future Tenses</a:t>
            </a:r>
            <a:r>
              <a:rPr lang="ru-RU" sz="2000" u="sng" dirty="0" smtClean="0"/>
              <a:t>.</a:t>
            </a:r>
            <a:endParaRPr lang="en-US" sz="2000" u="sng" dirty="0" smtClean="0"/>
          </a:p>
          <a:p>
            <a:endParaRPr lang="en-US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sz="2000" i="1" dirty="0" smtClean="0"/>
              <a:t>“</a:t>
            </a:r>
            <a:r>
              <a:rPr lang="en-US" sz="2000" b="1" i="1" dirty="0" smtClean="0"/>
              <a:t>I</a:t>
            </a:r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can’t speak </a:t>
            </a:r>
            <a:r>
              <a:rPr lang="en-US" sz="2000" b="1" i="1" dirty="0" smtClean="0"/>
              <a:t>French,” he </a:t>
            </a:r>
            <a:r>
              <a:rPr lang="en-US" sz="2000" b="1" i="1" dirty="0" smtClean="0">
                <a:solidFill>
                  <a:srgbClr val="FF0000"/>
                </a:solidFill>
              </a:rPr>
              <a:t>says</a:t>
            </a:r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b="1" i="1" dirty="0" smtClean="0"/>
              <a:t>He</a:t>
            </a:r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says</a:t>
            </a:r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b="1" i="1" dirty="0" smtClean="0"/>
              <a:t>(that) he </a:t>
            </a:r>
            <a:r>
              <a:rPr lang="en-US" sz="2000" b="1" i="1" dirty="0" smtClean="0">
                <a:solidFill>
                  <a:srgbClr val="FF0000"/>
                </a:solidFill>
              </a:rPr>
              <a:t>can’t speak </a:t>
            </a:r>
            <a:r>
              <a:rPr lang="en-US" sz="2000" b="1" i="1" dirty="0" smtClean="0"/>
              <a:t>French.</a:t>
            </a:r>
            <a:endParaRPr lang="ru-RU" sz="2000" i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u="sng" dirty="0" smtClean="0"/>
              <a:t>Если говорящий сообщает о какой-либо истине или состоянии.</a:t>
            </a:r>
            <a:endParaRPr lang="en-US" sz="2000" u="sng" dirty="0" smtClean="0"/>
          </a:p>
          <a:p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sz="2000" b="1" i="1" dirty="0" smtClean="0"/>
              <a:t>“The sun </a:t>
            </a:r>
            <a:r>
              <a:rPr lang="en-US" sz="2000" b="1" i="1" dirty="0" smtClean="0">
                <a:solidFill>
                  <a:srgbClr val="FF0000"/>
                </a:solidFill>
              </a:rPr>
              <a:t>sets</a:t>
            </a:r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b="1" i="1" dirty="0" smtClean="0"/>
              <a:t>in the west,” Mr. Thom </a:t>
            </a:r>
            <a:r>
              <a:rPr lang="en-US" sz="2000" b="1" i="1" dirty="0" smtClean="0">
                <a:solidFill>
                  <a:srgbClr val="FF0000"/>
                </a:solidFill>
              </a:rPr>
              <a:t>said</a:t>
            </a:r>
            <a:r>
              <a:rPr lang="en-US" sz="2000" b="1" i="1" dirty="0" smtClean="0"/>
              <a:t>.</a:t>
            </a:r>
          </a:p>
          <a:p>
            <a:r>
              <a:rPr lang="en-US" sz="2000" b="1" i="1" dirty="0" smtClean="0"/>
              <a:t>Mr. Thom </a:t>
            </a:r>
            <a:r>
              <a:rPr lang="en-US" sz="2000" b="1" i="1" dirty="0" smtClean="0">
                <a:solidFill>
                  <a:srgbClr val="FF0000"/>
                </a:solidFill>
              </a:rPr>
              <a:t>said </a:t>
            </a:r>
            <a:r>
              <a:rPr lang="en-US" sz="2000" b="1" i="1" dirty="0" smtClean="0"/>
              <a:t>that the sun </a:t>
            </a:r>
            <a:r>
              <a:rPr lang="en-US" sz="2000" b="1" i="1" dirty="0" smtClean="0">
                <a:solidFill>
                  <a:srgbClr val="FF0000"/>
                </a:solidFill>
              </a:rPr>
              <a:t>sets</a:t>
            </a:r>
            <a:r>
              <a:rPr lang="en-US" sz="2000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b="1" i="1" dirty="0" smtClean="0"/>
              <a:t>in the west</a:t>
            </a:r>
            <a:r>
              <a:rPr lang="en-US" sz="2400" b="1" i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629514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772400" cy="1362456"/>
          </a:xfrm>
        </p:spPr>
        <p:txBody>
          <a:bodyPr/>
          <a:lstStyle/>
          <a:p>
            <a:r>
              <a:rPr sz="4800" dirty="0" smtClean="0"/>
              <a:t>MODAL VERBS IN REPORTED SPEECH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285992"/>
          <a:ext cx="6429420" cy="434440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214710"/>
                <a:gridCol w="3214710"/>
              </a:tblGrid>
              <a:tr h="5422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can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could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2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may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might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85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am/is/are to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was/were to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9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have to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had to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37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must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had </a:t>
                      </a:r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to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422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should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should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4457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need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needed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She said, "I live here."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000372"/>
            <a:ext cx="7772400" cy="1509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She…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She said, "I live here."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429000"/>
            <a:ext cx="7772400" cy="1509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She said </a:t>
            </a:r>
            <a:r>
              <a:rPr lang="en-US" sz="4000" dirty="0" smtClean="0">
                <a:solidFill>
                  <a:srgbClr val="FF0000"/>
                </a:solidFill>
              </a:rPr>
              <a:t>that she lived there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772400" cy="1362456"/>
          </a:xfrm>
        </p:spPr>
        <p:txBody>
          <a:bodyPr/>
          <a:lstStyle/>
          <a:p>
            <a:r>
              <a:rPr dirty="0" smtClean="0"/>
              <a:t>She said, "I am writing a letter now."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214686"/>
            <a:ext cx="7772400" cy="150971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She…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She said, "I am writing a letter now."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214686"/>
            <a:ext cx="7772400" cy="1509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She </a:t>
            </a:r>
            <a:r>
              <a:rPr lang="en-US" sz="4000" dirty="0" smtClean="0">
                <a:solidFill>
                  <a:srgbClr val="FF0000"/>
                </a:solidFill>
              </a:rPr>
              <a:t>told me that she was writing </a:t>
            </a:r>
            <a:r>
              <a:rPr lang="en-US" sz="4000" dirty="0" smtClean="0"/>
              <a:t>a letter then.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7772400" cy="1362456"/>
          </a:xfrm>
        </p:spPr>
        <p:txBody>
          <a:bodyPr/>
          <a:lstStyle/>
          <a:p>
            <a:r>
              <a:rPr dirty="0" smtClean="0"/>
              <a:t>She said, "I can't find your book."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429000"/>
            <a:ext cx="7772400" cy="1509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She…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She said, "I can't find your book."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071810"/>
            <a:ext cx="7772400" cy="1509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She said that she </a:t>
            </a:r>
            <a:r>
              <a:rPr lang="en-US" sz="4000" dirty="0" smtClean="0">
                <a:solidFill>
                  <a:srgbClr val="FF0000"/>
                </a:solidFill>
              </a:rPr>
              <a:t>couldn't find </a:t>
            </a:r>
            <a:r>
              <a:rPr lang="en-US" sz="4000" dirty="0" smtClean="0"/>
              <a:t>my book.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7772400" cy="1362456"/>
          </a:xfrm>
        </p:spPr>
        <p:txBody>
          <a:bodyPr/>
          <a:lstStyle/>
          <a:p>
            <a:r>
              <a:rPr sz="6000" dirty="0" smtClean="0"/>
              <a:t>Ann said</a:t>
            </a:r>
            <a:r>
              <a:rPr dirty="0" smtClean="0"/>
              <a:t> </a:t>
            </a:r>
            <a:r>
              <a:rPr sz="6000" dirty="0" smtClean="0"/>
              <a:t>:”Don’t close the door, please.”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429000"/>
            <a:ext cx="7772400" cy="1509712"/>
          </a:xfrm>
        </p:spPr>
        <p:txBody>
          <a:bodyPr/>
          <a:lstStyle/>
          <a:p>
            <a:r>
              <a:rPr lang="en-US" sz="4800" dirty="0" smtClean="0"/>
              <a:t>Ann…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786" y="977900"/>
            <a:ext cx="7500937" cy="58801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 says to Lena, “I see my friends every day.”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 tells Lena that he sees his friends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every day.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00079" y="835004"/>
            <a:ext cx="6929486" cy="128588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речь –это речь, переданная дословно,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изменений.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00079" y="3621086"/>
            <a:ext cx="6929486" cy="135732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Косвенная речь – это передача содержания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прямой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 в форме пересказа.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143351" y="2120888"/>
            <a:ext cx="484632" cy="35719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143351" y="4978408"/>
            <a:ext cx="484632" cy="35719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7772400" cy="1362456"/>
          </a:xfrm>
        </p:spPr>
        <p:txBody>
          <a:bodyPr/>
          <a:lstStyle/>
          <a:p>
            <a:r>
              <a:rPr sz="6000" dirty="0" smtClean="0"/>
              <a:t>Ann said</a:t>
            </a:r>
            <a:r>
              <a:rPr dirty="0" smtClean="0"/>
              <a:t> </a:t>
            </a:r>
            <a:r>
              <a:rPr sz="6000" dirty="0" smtClean="0"/>
              <a:t>:”Don’t close the door, please.”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714752"/>
            <a:ext cx="7772400" cy="1509712"/>
          </a:xfrm>
        </p:spPr>
        <p:txBody>
          <a:bodyPr/>
          <a:lstStyle/>
          <a:p>
            <a:r>
              <a:rPr lang="en-US" sz="4000" dirty="0" smtClean="0"/>
              <a:t>Ann asked </a:t>
            </a:r>
            <a:r>
              <a:rPr lang="en-US" sz="4000" dirty="0" smtClean="0">
                <a:solidFill>
                  <a:srgbClr val="FF0066"/>
                </a:solidFill>
              </a:rPr>
              <a:t>not to close the door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7772400" cy="1362456"/>
          </a:xfrm>
        </p:spPr>
        <p:txBody>
          <a:bodyPr/>
          <a:lstStyle/>
          <a:p>
            <a:r>
              <a:rPr sz="6000" dirty="0" smtClean="0"/>
              <a:t>He asked:”When will they come?”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714752"/>
            <a:ext cx="7772400" cy="1509712"/>
          </a:xfrm>
        </p:spPr>
        <p:txBody>
          <a:bodyPr/>
          <a:lstStyle/>
          <a:p>
            <a:r>
              <a:rPr lang="en-US" sz="5400" dirty="0" smtClean="0"/>
              <a:t>He…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6000" dirty="0" smtClean="0"/>
              <a:t>He asked:”When will they come?”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357562"/>
            <a:ext cx="7772400" cy="1509712"/>
          </a:xfrm>
        </p:spPr>
        <p:txBody>
          <a:bodyPr/>
          <a:lstStyle/>
          <a:p>
            <a:r>
              <a:rPr lang="en-US" sz="4400" dirty="0" smtClean="0"/>
              <a:t>He asked </a:t>
            </a:r>
            <a:r>
              <a:rPr lang="en-US" sz="4400" b="1" dirty="0" smtClean="0">
                <a:solidFill>
                  <a:srgbClr val="FF0066"/>
                </a:solidFill>
              </a:rPr>
              <a:t>when they would come.</a:t>
            </a:r>
            <a:endParaRPr lang="ru-RU" sz="4400" b="1" dirty="0" smtClean="0">
              <a:solidFill>
                <a:srgbClr val="FF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7772400" cy="1362456"/>
          </a:xfrm>
        </p:spPr>
        <p:txBody>
          <a:bodyPr/>
          <a:lstStyle/>
          <a:p>
            <a:r>
              <a:rPr sz="6000" dirty="0" smtClean="0"/>
              <a:t>I said:” Come to my birthday party!”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643314"/>
            <a:ext cx="7772400" cy="1509712"/>
          </a:xfrm>
        </p:spPr>
        <p:txBody>
          <a:bodyPr/>
          <a:lstStyle/>
          <a:p>
            <a:r>
              <a:rPr lang="en-US" sz="4400" dirty="0" smtClean="0"/>
              <a:t>I…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6000" dirty="0" smtClean="0"/>
              <a:t>I said:” Come to my birthday party, Jane!”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429000"/>
            <a:ext cx="7772400" cy="1509712"/>
          </a:xfrm>
        </p:spPr>
        <p:txBody>
          <a:bodyPr/>
          <a:lstStyle/>
          <a:p>
            <a:r>
              <a:rPr lang="en-US" sz="4000" dirty="0" smtClean="0"/>
              <a:t>I asked Jane </a:t>
            </a:r>
            <a:r>
              <a:rPr lang="en-US" sz="4000" b="1" dirty="0" smtClean="0">
                <a:solidFill>
                  <a:srgbClr val="FF0066"/>
                </a:solidFill>
              </a:rPr>
              <a:t>to come to my birthday party.</a:t>
            </a:r>
            <a:endParaRPr lang="ru-RU" sz="4000" b="1" dirty="0" smtClean="0">
              <a:solidFill>
                <a:srgbClr val="FF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7772400" cy="1362456"/>
          </a:xfrm>
        </p:spPr>
        <p:txBody>
          <a:bodyPr/>
          <a:lstStyle/>
          <a:p>
            <a:r>
              <a:rPr sz="6000" dirty="0" smtClean="0"/>
              <a:t>She asked:”Did you buy this book?”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714752"/>
            <a:ext cx="7772400" cy="1509712"/>
          </a:xfrm>
        </p:spPr>
        <p:txBody>
          <a:bodyPr/>
          <a:lstStyle/>
          <a:p>
            <a:r>
              <a:rPr lang="en-US" sz="4000" dirty="0" smtClean="0"/>
              <a:t>She…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6000" dirty="0" smtClean="0"/>
              <a:t>She asked:”Did you buy this book?”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876"/>
            <a:ext cx="7772400" cy="1509712"/>
          </a:xfrm>
        </p:spPr>
        <p:txBody>
          <a:bodyPr/>
          <a:lstStyle/>
          <a:p>
            <a:r>
              <a:rPr lang="en-US" sz="4000" dirty="0" smtClean="0"/>
              <a:t>She asked me  </a:t>
            </a:r>
            <a:r>
              <a:rPr lang="en-US" sz="4000" dirty="0" smtClean="0">
                <a:solidFill>
                  <a:srgbClr val="FF0066"/>
                </a:solidFill>
              </a:rPr>
              <a:t>if   I had bought that book.</a:t>
            </a:r>
            <a:endParaRPr lang="ru-RU" sz="4000" dirty="0" smtClean="0">
              <a:solidFill>
                <a:srgbClr val="FF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714356"/>
            <a:ext cx="7632700" cy="550072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 algn="ctr">
              <a:defRPr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tells </a:t>
            </a: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them, 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help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>
              <a:defRPr/>
            </a:pPr>
            <a:endParaRPr lang="en-US" sz="3200" dirty="0"/>
          </a:p>
          <a:p>
            <a:pPr algn="ctr">
              <a:defRPr/>
            </a:pPr>
            <a:r>
              <a:rPr lang="en-US" sz="32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them that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help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None/>
            </a:pPr>
            <a:endParaRPr lang="uk-UA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5626" y="1643050"/>
            <a:ext cx="7358114" cy="15716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переводе прямой речи в косвенную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 изменяются согласно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требованиям логики.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4384650" y="4500570"/>
            <a:ext cx="714380" cy="14287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599228" y="4572008"/>
            <a:ext cx="714380" cy="14287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643966" cy="1362456"/>
          </a:xfrm>
        </p:spPr>
        <p:txBody>
          <a:bodyPr/>
          <a:lstStyle/>
          <a:p>
            <a:r>
              <a:rPr sz="4000" dirty="0" smtClean="0"/>
              <a:t>Reported Statements</a:t>
            </a:r>
            <a:br>
              <a:rPr sz="4000" dirty="0" smtClean="0"/>
            </a:br>
            <a:r>
              <a:rPr lang="ru-RU" sz="4000" dirty="0" smtClean="0"/>
              <a:t>Глаголы, вводящие косвенную речь</a:t>
            </a:r>
            <a:r>
              <a:rPr sz="4000" dirty="0" smtClean="0"/>
              <a:t>:</a:t>
            </a:r>
            <a:endParaRPr lang="ru-RU" sz="4000" dirty="0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428868"/>
            <a:ext cx="7715304" cy="3322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362456"/>
          </a:xfrm>
        </p:spPr>
        <p:txBody>
          <a:bodyPr/>
          <a:lstStyle/>
          <a:p>
            <a:r>
              <a:rPr dirty="0" smtClean="0"/>
              <a:t>Reported Questions</a:t>
            </a:r>
            <a:endParaRPr lang="ru-RU" dirty="0"/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7358114" cy="44499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1362456"/>
          </a:xfrm>
        </p:spPr>
        <p:txBody>
          <a:bodyPr/>
          <a:lstStyle/>
          <a:p>
            <a:r>
              <a:rPr dirty="0" smtClean="0"/>
              <a:t>Reported Orders/Commands</a:t>
            </a:r>
            <a:endParaRPr lang="ru-RU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6572296" cy="4264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362456"/>
          </a:xfrm>
        </p:spPr>
        <p:txBody>
          <a:bodyPr/>
          <a:lstStyle/>
          <a:p>
            <a:r>
              <a:rPr dirty="0" smtClean="0"/>
              <a:t>Reported Request/Suggestions</a:t>
            </a:r>
            <a:endParaRPr lang="ru-RU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5000660" cy="3968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500042"/>
          <a:ext cx="7072362" cy="60722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36181"/>
                <a:gridCol w="3536181"/>
              </a:tblGrid>
              <a:tr h="5662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Direct speech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Reported speech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62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Present Simple                     Past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Simple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4079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“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 want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to learn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Japanese”.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She said (that)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she wanted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to learn Japanese.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62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Presen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 Continuous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Past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Continuous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897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“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We are watching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 film”.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They said (that)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they were watching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 film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62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Present Perfect                 Past Perfect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4079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“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 have brushed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my teeth”.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She said (that)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she had brushed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her teeth.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357166"/>
          <a:ext cx="7000924" cy="628974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00462"/>
                <a:gridCol w="3500462"/>
              </a:tblGrid>
              <a:tr h="6444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Direct speech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Reported speech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44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Past Simple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Past Simple or Past Perfect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543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“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 mowed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the lawn”.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She said (that)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she mowed/had mowed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the lawn.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6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Present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Perfect                    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Continuous </a:t>
                      </a:r>
                      <a:endParaRPr lang="en-US" sz="24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Past Perfect Continuous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3786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“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He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have been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reading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since morning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”.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She said (that)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had been reading 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since morning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 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44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Future Simple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Future in the Past</a:t>
                      </a:r>
                      <a:endParaRPr lang="ru-RU" sz="24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485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“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 will meet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you at 7:00”.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She said (that)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she would meet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me at</a:t>
                      </a:r>
                      <a:r>
                        <a:rPr lang="en-US" sz="24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7:00</a:t>
                      </a:r>
                      <a:endParaRPr lang="ru-RU" sz="2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559</Words>
  <Application>Microsoft Office PowerPoint</Application>
  <PresentationFormat>Экран (4:3)</PresentationFormat>
  <Paragraphs>114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 Reported Speech </vt:lpstr>
      <vt:lpstr>Слайд 2</vt:lpstr>
      <vt:lpstr>Слайд 3</vt:lpstr>
      <vt:lpstr>Reported Statements Глаголы, вводящие косвенную речь:</vt:lpstr>
      <vt:lpstr>Reported Questions</vt:lpstr>
      <vt:lpstr>Reported Orders/Commands</vt:lpstr>
      <vt:lpstr>Reported Request/Suggestions</vt:lpstr>
      <vt:lpstr>Слайд 8</vt:lpstr>
      <vt:lpstr>Слайд 9</vt:lpstr>
      <vt:lpstr>Остаются неизменными</vt:lpstr>
      <vt:lpstr>Слайд 11</vt:lpstr>
      <vt:lpstr>MODAL VERBS IN REPORTED SPEECH  </vt:lpstr>
      <vt:lpstr>She said, "I live here."</vt:lpstr>
      <vt:lpstr>She said, "I live here."</vt:lpstr>
      <vt:lpstr>She said, "I am writing a letter now."</vt:lpstr>
      <vt:lpstr>She said, "I am writing a letter now."</vt:lpstr>
      <vt:lpstr>She said, "I can't find your book."</vt:lpstr>
      <vt:lpstr>She said, "I can't find your book."</vt:lpstr>
      <vt:lpstr>Ann said :”Don’t close the door, please.”</vt:lpstr>
      <vt:lpstr>Ann said :”Don’t close the door, please.”</vt:lpstr>
      <vt:lpstr>He asked:”When will they come?”</vt:lpstr>
      <vt:lpstr>He asked:”When will they come?”</vt:lpstr>
      <vt:lpstr>I said:” Come to my birthday party!”</vt:lpstr>
      <vt:lpstr>I said:” Come to my birthday party, Jane!”</vt:lpstr>
      <vt:lpstr>She asked:”Did you buy this book?”</vt:lpstr>
      <vt:lpstr>She asked:”Did you buy this book?”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of Tenses in Reported Speech</dc:title>
  <dc:creator>XTreme.ws</dc:creator>
  <cp:lastModifiedBy>Helen</cp:lastModifiedBy>
  <cp:revision>13</cp:revision>
  <dcterms:created xsi:type="dcterms:W3CDTF">2013-02-01T09:43:38Z</dcterms:created>
  <dcterms:modified xsi:type="dcterms:W3CDTF">2013-02-05T06:48:10Z</dcterms:modified>
</cp:coreProperties>
</file>