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7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3">
                <a:lumMod val="5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Человек и природа. Друзья или враги?</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ru-RU" sz="2000" dirty="0" smtClean="0">
                <a:solidFill>
                  <a:schemeClr val="tx1">
                    <a:lumMod val="95000"/>
                    <a:lumOff val="5000"/>
                  </a:schemeClr>
                </a:solidFill>
                <a:latin typeface="Times New Roman" pitchFamily="18" charset="0"/>
                <a:cs typeface="Times New Roman" pitchFamily="18" charset="0"/>
              </a:rPr>
              <a:t>Автор: Мосолова Вероника Станиславовна</a:t>
            </a:r>
          </a:p>
          <a:p>
            <a:r>
              <a:rPr lang="ru-RU" sz="2000" dirty="0" smtClean="0">
                <a:solidFill>
                  <a:schemeClr val="tx1">
                    <a:lumMod val="95000"/>
                    <a:lumOff val="5000"/>
                  </a:schemeClr>
                </a:solidFill>
                <a:latin typeface="Times New Roman" pitchFamily="18" charset="0"/>
                <a:cs typeface="Times New Roman" pitchFamily="18" charset="0"/>
              </a:rPr>
              <a:t>воспитатель ГПД</a:t>
            </a:r>
          </a:p>
          <a:p>
            <a:r>
              <a:rPr lang="ru-RU" sz="1600" i="1" dirty="0">
                <a:solidFill>
                  <a:schemeClr val="tx1"/>
                </a:solidFill>
              </a:rPr>
              <a:t>Государственное бюджетное образовательное учреждение</a:t>
            </a:r>
            <a:endParaRPr lang="ru-RU" sz="1600" dirty="0">
              <a:solidFill>
                <a:schemeClr val="tx1"/>
              </a:solidFill>
            </a:endParaRPr>
          </a:p>
          <a:p>
            <a:r>
              <a:rPr lang="ru-RU" sz="1600" i="1" dirty="0">
                <a:solidFill>
                  <a:schemeClr val="tx1"/>
                </a:solidFill>
              </a:rPr>
              <a:t>Средняя общеобразовательная школа № 292 с углублённым изучением математики</a:t>
            </a:r>
            <a:endParaRPr lang="ru-RU" sz="1600" dirty="0">
              <a:solidFill>
                <a:schemeClr val="tx1"/>
              </a:solidFill>
            </a:endParaRPr>
          </a:p>
          <a:p>
            <a:r>
              <a:rPr lang="ru-RU" sz="1600" i="1" dirty="0">
                <a:solidFill>
                  <a:schemeClr val="tx1"/>
                </a:solidFill>
              </a:rPr>
              <a:t>Фрунзенского района Санкт-Петербурга</a:t>
            </a:r>
            <a:endParaRPr lang="ru-RU" sz="1600" dirty="0">
              <a:solidFill>
                <a:schemeClr val="tx1"/>
              </a:solidFill>
            </a:endParaRPr>
          </a:p>
          <a:p>
            <a:endParaRPr lang="ru-RU" sz="1600" dirty="0" smtClean="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63754"/>
            <a:ext cx="2880319" cy="2140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ситуация</a:t>
            </a:r>
            <a:endParaRPr lang="ru-RU" dirty="0"/>
          </a:p>
        </p:txBody>
      </p:sp>
      <p:sp>
        <p:nvSpPr>
          <p:cNvPr id="3" name="Содержимое 2"/>
          <p:cNvSpPr>
            <a:spLocks noGrp="1"/>
          </p:cNvSpPr>
          <p:nvPr>
            <p:ph sz="half" idx="1"/>
          </p:nvPr>
        </p:nvSpPr>
        <p:spPr/>
        <p:txBody>
          <a:bodyPr>
            <a:normAutofit fontScale="70000" lnSpcReduction="20000"/>
          </a:bodyPr>
          <a:lstStyle/>
          <a:p>
            <a:r>
              <a:rPr lang="ru-RU" dirty="0"/>
              <a:t>Однажды ребята пятого класса отправились на прогулку в местный парк. Это было ранней осенью. Когда ребята пришли в парк, они поразились красоте, которая окружала их. Это и разноцветные листья клёна, и кисти багряной рябины, и золотистые листья липы. Но, кроме этой природной красоты, они увидели красоту рук человека. Их окружали горы мусора: банки, разбитые бутылки, фантики от конфет, разные бумажки. Ребята решили украсить лес. Они взяли большие мешки и очистили парк от грязи.</a:t>
            </a:r>
          </a:p>
          <a:p>
            <a:endParaRPr lang="ru-RU" dirty="0"/>
          </a:p>
        </p:txBody>
      </p:sp>
      <p:sp>
        <p:nvSpPr>
          <p:cNvPr id="4" name="Содержимое 3"/>
          <p:cNvSpPr>
            <a:spLocks noGrp="1"/>
          </p:cNvSpPr>
          <p:nvPr>
            <p:ph sz="half" idx="2"/>
          </p:nvPr>
        </p:nvSpPr>
        <p:spPr/>
        <p:txBody>
          <a:bodyPr>
            <a:normAutofit fontScale="70000" lnSpcReduction="20000"/>
          </a:bodyPr>
          <a:lstStyle/>
          <a:p>
            <a:r>
              <a:rPr lang="ru-RU" dirty="0"/>
              <a:t>В нашей школе существует экологический кружок, задача которого охрана и защита муравейников. Этим летом ребята нашли несколько больших муравейников. Они были сильно разорены. Ребята оградили муравейник от людей. В течение лета наблюдали за тем, чтобы муравейник никто не трогал.</a:t>
            </a:r>
          </a:p>
          <a:p>
            <a:endParaRPr lang="ru-RU" dirty="0"/>
          </a:p>
        </p:txBody>
      </p:sp>
      <p:pic>
        <p:nvPicPr>
          <p:cNvPr id="2050" name="Picture 2" descr="C:\Documents and Settings\Админ\Рабочий стол\Чувилева\материалы\скворечник.gif"/>
          <p:cNvPicPr>
            <a:picLocks noChangeAspect="1" noChangeArrowheads="1" noCrop="1"/>
          </p:cNvPicPr>
          <p:nvPr/>
        </p:nvPicPr>
        <p:blipFill>
          <a:blip r:embed="rId2"/>
          <a:srcRect/>
          <a:stretch>
            <a:fillRect/>
          </a:stretch>
        </p:blipFill>
        <p:spPr bwMode="auto">
          <a:xfrm>
            <a:off x="6929454" y="4286256"/>
            <a:ext cx="1900233" cy="2355720"/>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42844" y="214290"/>
            <a:ext cx="4038600" cy="4525963"/>
          </a:xfrm>
        </p:spPr>
        <p:txBody>
          <a:bodyPr>
            <a:normAutofit fontScale="62500" lnSpcReduction="20000"/>
          </a:bodyPr>
          <a:lstStyle/>
          <a:p>
            <a:endParaRPr lang="ru-RU" b="1" dirty="0" smtClean="0"/>
          </a:p>
          <a:p>
            <a:endParaRPr lang="ru-RU" b="1" dirty="0"/>
          </a:p>
          <a:p>
            <a:r>
              <a:rPr lang="ru-RU" b="1" dirty="0" smtClean="0"/>
              <a:t>Не </a:t>
            </a:r>
            <a:r>
              <a:rPr lang="ru-RU" b="1" dirty="0"/>
              <a:t>рви в лесу, на лугу цветов. Пусть красивые растения останутся в природе!</a:t>
            </a:r>
          </a:p>
          <a:p>
            <a:r>
              <a:rPr lang="ru-RU" b="1" dirty="0"/>
              <a:t>Помни, что букеты можно составлять только из тех растений, которые выращены человеком.</a:t>
            </a:r>
          </a:p>
          <a:p>
            <a:r>
              <a:rPr lang="ru-RU" b="1" dirty="0"/>
              <a:t>Не ломай ветки деревьев и кустарников!</a:t>
            </a:r>
          </a:p>
          <a:p>
            <a:r>
              <a:rPr lang="ru-RU" b="1" dirty="0"/>
              <a:t>Помни - растение живое существо.</a:t>
            </a:r>
          </a:p>
          <a:p>
            <a:r>
              <a:rPr lang="ru-RU" b="1" dirty="0"/>
              <a:t>Съедобные ягоды, орехи собирай так, чтобы не повреждать веточек!</a:t>
            </a:r>
          </a:p>
          <a:p>
            <a:r>
              <a:rPr lang="ru-RU" b="1" dirty="0"/>
              <a:t>В лесу будем стараться ходить по тропинкам, чтобы не вытаптывать траву и почву.</a:t>
            </a:r>
          </a:p>
          <a:p>
            <a:r>
              <a:rPr lang="ru-RU" b="1" dirty="0"/>
              <a:t>От </a:t>
            </a:r>
            <a:r>
              <a:rPr lang="ru-RU" b="1" dirty="0" err="1"/>
              <a:t>вытаптывания</a:t>
            </a:r>
            <a:r>
              <a:rPr lang="ru-RU" b="1" dirty="0"/>
              <a:t>  погибают многие растения  и насекомые.</a:t>
            </a:r>
          </a:p>
          <a:p>
            <a:endParaRPr lang="ru-RU" dirty="0"/>
          </a:p>
        </p:txBody>
      </p:sp>
      <p:sp>
        <p:nvSpPr>
          <p:cNvPr id="2" name="Объект 1"/>
          <p:cNvSpPr>
            <a:spLocks noGrp="1"/>
          </p:cNvSpPr>
          <p:nvPr>
            <p:ph sz="half" idx="2"/>
          </p:nvPr>
        </p:nvSpPr>
        <p:spPr/>
        <p:txBody>
          <a:bodyPr>
            <a:normAutofit fontScale="62500" lnSpcReduction="20000"/>
          </a:bodyPr>
          <a:lstStyle/>
          <a:p>
            <a:r>
              <a:rPr lang="ru-RU" b="1" dirty="0"/>
              <a:t>Собирать лекарственные травы можно только в тех местах, где их много.</a:t>
            </a:r>
          </a:p>
          <a:p>
            <a:r>
              <a:rPr lang="ru-RU" b="1" dirty="0"/>
              <a:t>При сборе цветков часть из них оставляют на растении.</a:t>
            </a:r>
          </a:p>
          <a:p>
            <a:r>
              <a:rPr lang="ru-RU" b="1" dirty="0"/>
              <a:t>Подземные части растений собирают в сухую погоду, после того, как спала роса.</a:t>
            </a:r>
          </a:p>
          <a:p>
            <a:r>
              <a:rPr lang="ru-RU" b="1" dirty="0"/>
              <a:t>Нельзя собирать больные растения, растения вблизи автомобильных дорог и в крупных городах.</a:t>
            </a:r>
          </a:p>
          <a:p>
            <a:endParaRPr lang="ru-RU" dirty="0"/>
          </a:p>
        </p:txBody>
      </p:sp>
      <p:pic>
        <p:nvPicPr>
          <p:cNvPr id="2050" name="Picture 2" descr="сканирование0021"/>
          <p:cNvPicPr>
            <a:picLocks noChangeAspect="1" noChangeArrowheads="1"/>
          </p:cNvPicPr>
          <p:nvPr/>
        </p:nvPicPr>
        <p:blipFill>
          <a:blip r:embed="rId2">
            <a:lum bright="2000"/>
            <a:extLst>
              <a:ext uri="{28A0092B-C50C-407E-A947-70E740481C1C}">
                <a14:useLocalDpi xmlns:a14="http://schemas.microsoft.com/office/drawing/2010/main" val="0"/>
              </a:ext>
            </a:extLst>
          </a:blip>
          <a:srcRect/>
          <a:stretch>
            <a:fillRect/>
          </a:stretch>
        </p:blipFill>
        <p:spPr bwMode="auto">
          <a:xfrm>
            <a:off x="685800" y="4724400"/>
            <a:ext cx="1830388" cy="1871663"/>
          </a:xfrm>
          <a:prstGeom prst="rect">
            <a:avLst/>
          </a:prstGeom>
          <a:gradFill rotWithShape="1">
            <a:gsLst>
              <a:gs pos="0">
                <a:srgbClr val="CC0000"/>
              </a:gs>
              <a:gs pos="100000">
                <a:srgbClr val="CC0000">
                  <a:gamma/>
                  <a:shade val="46275"/>
                  <a:invGamma/>
                </a:srgbClr>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3" descr="сканирование0019"/>
          <p:cNvPicPr>
            <a:picLocks noChangeAspect="1" noChangeArrowheads="1"/>
          </p:cNvPicPr>
          <p:nvPr/>
        </p:nvPicPr>
        <p:blipFill>
          <a:blip r:embed="rId3" cstate="print">
            <a:extLst>
              <a:ext uri="{28A0092B-C50C-407E-A947-70E740481C1C}">
                <a14:useLocalDpi xmlns:a14="http://schemas.microsoft.com/office/drawing/2010/main" val="0"/>
              </a:ext>
            </a:extLst>
          </a:blip>
          <a:srcRect l="7884" r="-240" b="26891"/>
          <a:stretch>
            <a:fillRect/>
          </a:stretch>
        </p:blipFill>
        <p:spPr bwMode="auto">
          <a:xfrm>
            <a:off x="2971800" y="4724400"/>
            <a:ext cx="1905000" cy="1865313"/>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2" name="Picture 4" descr="сканирование00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724400"/>
            <a:ext cx="1682750" cy="1828800"/>
          </a:xfrm>
          <a:prstGeom prst="rect">
            <a:avLst/>
          </a:prstGeom>
          <a:solidFill>
            <a:srgbClr val="CC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4" name="Picture 6" descr="сканирование00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724400"/>
            <a:ext cx="1765300" cy="1858963"/>
          </a:xfrm>
          <a:prstGeom prst="rect">
            <a:avLst/>
          </a:prstGeom>
          <a:solidFill>
            <a:srgbClr val="CC33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Объект 3"/>
          <p:cNvSpPr>
            <a:spLocks noGrp="1"/>
          </p:cNvSpPr>
          <p:nvPr>
            <p:ph sz="half" idx="2"/>
          </p:nvPr>
        </p:nvSpPr>
        <p:spPr/>
        <p:txBody>
          <a:bodyPr>
            <a:normAutofit fontScale="77500" lnSpcReduction="20000"/>
          </a:bodyPr>
          <a:lstStyle/>
          <a:p>
            <a:pPr marL="0" indent="0">
              <a:buNone/>
            </a:pPr>
            <a:r>
              <a:rPr lang="ru-RU" b="1" i="1" dirty="0"/>
              <a:t>Есть просто храм,</a:t>
            </a:r>
          </a:p>
          <a:p>
            <a:pPr marL="0" indent="0">
              <a:buNone/>
            </a:pPr>
            <a:r>
              <a:rPr lang="ru-RU" b="1" i="1" dirty="0"/>
              <a:t>Есть храм науки,</a:t>
            </a:r>
          </a:p>
          <a:p>
            <a:pPr marL="0" indent="0">
              <a:buNone/>
            </a:pPr>
            <a:r>
              <a:rPr lang="ru-RU" b="1" i="1" dirty="0"/>
              <a:t>А есть еще природы храм-</a:t>
            </a:r>
          </a:p>
          <a:p>
            <a:pPr marL="0" indent="0">
              <a:buNone/>
            </a:pPr>
            <a:r>
              <a:rPr lang="ru-RU" b="1" i="1" dirty="0"/>
              <a:t>С лесами, тянущими руки</a:t>
            </a:r>
          </a:p>
          <a:p>
            <a:pPr marL="0" indent="0">
              <a:buNone/>
            </a:pPr>
            <a:r>
              <a:rPr lang="ru-RU" b="1" i="1" dirty="0"/>
              <a:t>Навстречу солнцу и ветрам.</a:t>
            </a:r>
          </a:p>
          <a:p>
            <a:pPr marL="0" indent="0">
              <a:buNone/>
            </a:pPr>
            <a:r>
              <a:rPr lang="ru-RU" b="1" i="1" dirty="0"/>
              <a:t>Он свят в любое время суток,</a:t>
            </a:r>
          </a:p>
          <a:p>
            <a:pPr marL="0" indent="0">
              <a:buNone/>
            </a:pPr>
            <a:r>
              <a:rPr lang="ru-RU" b="1" i="1" dirty="0"/>
              <a:t>Открыт для нас в жару и стынь.</a:t>
            </a:r>
          </a:p>
          <a:p>
            <a:pPr marL="0" indent="0">
              <a:buNone/>
            </a:pPr>
            <a:r>
              <a:rPr lang="ru-RU" b="1" i="1" dirty="0"/>
              <a:t>Входи сюда,</a:t>
            </a:r>
          </a:p>
          <a:p>
            <a:pPr marL="0" indent="0">
              <a:buNone/>
            </a:pPr>
            <a:r>
              <a:rPr lang="ru-RU" b="1" i="1" dirty="0"/>
              <a:t>Будь сердцем чуток,</a:t>
            </a:r>
          </a:p>
          <a:p>
            <a:pPr marL="0" indent="0">
              <a:buNone/>
            </a:pPr>
            <a:r>
              <a:rPr lang="ru-RU" b="1" i="1" dirty="0"/>
              <a:t>Не оскверняй ее святынь.</a:t>
            </a:r>
            <a:endParaRPr lang="ru-RU" dirty="0"/>
          </a:p>
          <a:p>
            <a:endParaRPr lang="ru-RU"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47928" y="2186991"/>
            <a:ext cx="3657143" cy="3352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44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258204" cy="5483245"/>
          </a:xfrm>
        </p:spPr>
        <p:txBody>
          <a:bodyPr>
            <a:normAutofit fontScale="55000" lnSpcReduction="20000"/>
          </a:bodyPr>
          <a:lstStyle/>
          <a:p>
            <a:r>
              <a:rPr lang="ru-RU" b="1" dirty="0" smtClean="0"/>
              <a:t>Цель проекта: </a:t>
            </a:r>
            <a:r>
              <a:rPr lang="ru-RU" dirty="0" smtClean="0"/>
              <a:t>создание методической разработки  внеклассного мероприятия по теме «Жалобная книга природы»</a:t>
            </a:r>
            <a:endParaRPr lang="ru-RU" sz="2800" dirty="0" smtClean="0"/>
          </a:p>
          <a:p>
            <a:r>
              <a:rPr lang="ru-RU" b="1" dirty="0" smtClean="0"/>
              <a:t>Возраст учащихся </a:t>
            </a:r>
            <a:r>
              <a:rPr lang="ru-RU" dirty="0" smtClean="0"/>
              <a:t>8-9лет.</a:t>
            </a:r>
            <a:endParaRPr lang="ru-RU" sz="2800" dirty="0" smtClean="0"/>
          </a:p>
          <a:p>
            <a:pPr lvl="0"/>
            <a:r>
              <a:rPr lang="ru-RU" b="1" dirty="0" smtClean="0"/>
              <a:t>Цель –</a:t>
            </a:r>
            <a:endParaRPr lang="ru-RU" sz="2800" dirty="0" smtClean="0"/>
          </a:p>
          <a:p>
            <a:pPr lvl="1"/>
            <a:r>
              <a:rPr lang="ru-RU" dirty="0" smtClean="0"/>
              <a:t>Обобщить, систематизировать, углубить знания учащихся о природе и экологии. Показать два мира природы: один – саморазвивающийся, другой – созданный  людьми.</a:t>
            </a:r>
            <a:endParaRPr lang="ru-RU" sz="2400" dirty="0" smtClean="0"/>
          </a:p>
          <a:p>
            <a:pPr lvl="0"/>
            <a:r>
              <a:rPr lang="ru-RU" b="1" dirty="0" smtClean="0"/>
              <a:t>Задачи –</a:t>
            </a:r>
            <a:endParaRPr lang="ru-RU" sz="2800" dirty="0" smtClean="0"/>
          </a:p>
          <a:p>
            <a:r>
              <a:rPr lang="ru-RU" dirty="0" smtClean="0"/>
              <a:t> </a:t>
            </a:r>
            <a:endParaRPr lang="ru-RU" sz="2800" dirty="0" smtClean="0"/>
          </a:p>
          <a:p>
            <a:pPr lvl="1"/>
            <a:r>
              <a:rPr lang="ru-RU" u="sng" dirty="0" smtClean="0"/>
              <a:t>Развивающие</a:t>
            </a:r>
            <a:r>
              <a:rPr lang="ru-RU" dirty="0" smtClean="0"/>
              <a:t>: формировать навыки учащихся: поиск, осмысление, умение найти решение; сформировать у детей понятие: каждое живое существо растёт в определённых условиях, если условия нарушаются, организм погибает.</a:t>
            </a:r>
            <a:endParaRPr lang="ru-RU" sz="2400" dirty="0" smtClean="0"/>
          </a:p>
          <a:p>
            <a:r>
              <a:rPr lang="ru-RU" dirty="0" smtClean="0"/>
              <a:t> </a:t>
            </a:r>
            <a:endParaRPr lang="ru-RU" sz="2800" dirty="0" smtClean="0"/>
          </a:p>
          <a:p>
            <a:pPr lvl="1"/>
            <a:r>
              <a:rPr lang="ru-RU" u="sng" dirty="0" smtClean="0"/>
              <a:t>Воспитательные</a:t>
            </a:r>
            <a:r>
              <a:rPr lang="ru-RU" dirty="0" smtClean="0"/>
              <a:t>: воспитывать чувства сопричастности к решению вопросов о бережном отношении к природе; воспитывать бережное отношение к природе. </a:t>
            </a:r>
            <a:endParaRPr lang="ru-RU" sz="2400" dirty="0" smtClean="0"/>
          </a:p>
          <a:p>
            <a:r>
              <a:rPr lang="ru-RU" b="1" dirty="0" smtClean="0"/>
              <a:t> </a:t>
            </a:r>
            <a:endParaRPr lang="ru-RU" sz="2800" dirty="0" smtClean="0"/>
          </a:p>
          <a:p>
            <a:pPr lvl="0"/>
            <a:r>
              <a:rPr lang="ru-RU" b="1" dirty="0" smtClean="0"/>
              <a:t>Ожидаемые результаты:</a:t>
            </a:r>
            <a:endParaRPr lang="ru-RU" sz="2800" dirty="0" smtClean="0"/>
          </a:p>
          <a:p>
            <a:pPr lvl="0"/>
            <a:r>
              <a:rPr lang="ru-RU" dirty="0" smtClean="0"/>
              <a:t>Дети должны знать и различать редкие виды растений и животных;</a:t>
            </a:r>
            <a:endParaRPr lang="ru-RU" sz="2800" dirty="0" smtClean="0"/>
          </a:p>
          <a:p>
            <a:pPr lvl="0"/>
            <a:r>
              <a:rPr lang="ru-RU" dirty="0" smtClean="0"/>
              <a:t>Знать, чем можно помочь, а чем навредить природе;</a:t>
            </a:r>
            <a:endParaRPr lang="ru-RU" sz="2800" dirty="0" smtClean="0"/>
          </a:p>
          <a:p>
            <a:pPr lvl="0"/>
            <a:r>
              <a:rPr lang="ru-RU" dirty="0" smtClean="0"/>
              <a:t>Бережно относиться к окружающему миру.</a:t>
            </a:r>
            <a:endParaRPr lang="ru-RU" sz="2800"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 </a:t>
            </a:r>
            <a:r>
              <a:rPr lang="ru-RU" dirty="0" smtClean="0"/>
              <a:t>конкурс «Разминка»</a:t>
            </a:r>
            <a:endParaRPr lang="ru-RU" dirty="0"/>
          </a:p>
        </p:txBody>
      </p:sp>
      <p:sp>
        <p:nvSpPr>
          <p:cNvPr id="3" name="Содержимое 2"/>
          <p:cNvSpPr>
            <a:spLocks noGrp="1"/>
          </p:cNvSpPr>
          <p:nvPr>
            <p:ph sz="half" idx="1"/>
          </p:nvPr>
        </p:nvSpPr>
        <p:spPr>
          <a:xfrm>
            <a:off x="457200" y="1357298"/>
            <a:ext cx="3257544" cy="1639654"/>
          </a:xfrm>
        </p:spPr>
        <p:txBody>
          <a:bodyPr>
            <a:normAutofit fontScale="40000" lnSpcReduction="20000"/>
          </a:bodyPr>
          <a:lstStyle/>
          <a:p>
            <a:pPr>
              <a:buNone/>
            </a:pPr>
            <a:r>
              <a:rPr lang="ru-RU" sz="3300" b="1" dirty="0"/>
              <a:t>1. Что такое экология</a:t>
            </a:r>
            <a:r>
              <a:rPr lang="ru-RU" sz="3300" b="1" dirty="0" smtClean="0"/>
              <a:t>?</a:t>
            </a:r>
          </a:p>
          <a:p>
            <a:pPr>
              <a:buNone/>
            </a:pPr>
            <a:r>
              <a:rPr lang="ru-RU" sz="3300" dirty="0" smtClean="0"/>
              <a:t> </a:t>
            </a:r>
            <a:r>
              <a:rPr lang="ru-RU" sz="3300" dirty="0">
                <a:solidFill>
                  <a:srgbClr val="C00000"/>
                </a:solidFill>
              </a:rPr>
              <a:t>(</a:t>
            </a:r>
            <a:r>
              <a:rPr lang="ru-RU" sz="3300" b="1" dirty="0">
                <a:solidFill>
                  <a:srgbClr val="C00000"/>
                </a:solidFill>
              </a:rPr>
              <a:t>Наука о взаимодействии живых организмов друг с другом и со средой обитания</a:t>
            </a:r>
            <a:r>
              <a:rPr lang="ru-RU" sz="3300" b="1" dirty="0" smtClean="0">
                <a:solidFill>
                  <a:srgbClr val="C00000"/>
                </a:solidFill>
              </a:rPr>
              <a:t>).</a:t>
            </a:r>
            <a:endParaRPr lang="ru-RU" sz="3300" b="1" dirty="0">
              <a:solidFill>
                <a:srgbClr val="C00000"/>
              </a:solidFill>
            </a:endParaRPr>
          </a:p>
          <a:p>
            <a:pPr>
              <a:buNone/>
            </a:pPr>
            <a:r>
              <a:rPr lang="en-US" b="1" dirty="0" smtClean="0"/>
              <a:t>2</a:t>
            </a:r>
            <a:r>
              <a:rPr lang="en-US" dirty="0" smtClean="0"/>
              <a:t>. </a:t>
            </a:r>
            <a:r>
              <a:rPr lang="ru-RU" sz="3000" dirty="0"/>
              <a:t> </a:t>
            </a:r>
            <a:r>
              <a:rPr lang="ru-RU" altLang="ru-RU" sz="3000" b="1" dirty="0"/>
              <a:t>А что же означает «Эко</a:t>
            </a:r>
            <a:r>
              <a:rPr lang="ru-RU" altLang="ru-RU" sz="3000" b="1" dirty="0" smtClean="0"/>
              <a:t>»?</a:t>
            </a:r>
            <a:endParaRPr lang="en-US" altLang="ru-RU" sz="3000" b="1" dirty="0" smtClean="0"/>
          </a:p>
          <a:p>
            <a:pPr>
              <a:buNone/>
            </a:pPr>
            <a:r>
              <a:rPr lang="en-US" altLang="ru-RU" sz="3000" b="1" dirty="0">
                <a:solidFill>
                  <a:srgbClr val="C00000"/>
                </a:solidFill>
              </a:rPr>
              <a:t>(</a:t>
            </a:r>
            <a:r>
              <a:rPr lang="ru-RU" altLang="ru-RU" sz="3000" b="1" dirty="0" smtClean="0">
                <a:solidFill>
                  <a:srgbClr val="C00000"/>
                </a:solidFill>
              </a:rPr>
              <a:t> </a:t>
            </a:r>
            <a:r>
              <a:rPr lang="ru-RU" altLang="ru-RU" sz="3000" b="1" dirty="0">
                <a:solidFill>
                  <a:srgbClr val="C00000"/>
                </a:solidFill>
              </a:rPr>
              <a:t>означает «дом» на латинском языке. Получается, это наука о доме. Но не о доме в обычном смысле, нет, это наука о нашем общем доме — </a:t>
            </a:r>
            <a:r>
              <a:rPr lang="ru-RU" altLang="ru-RU" sz="3000" b="1" dirty="0" smtClean="0">
                <a:solidFill>
                  <a:srgbClr val="C00000"/>
                </a:solidFill>
              </a:rPr>
              <a:t>природе</a:t>
            </a:r>
            <a:r>
              <a:rPr lang="en-US" altLang="ru-RU" sz="3000" b="1" dirty="0" smtClean="0">
                <a:solidFill>
                  <a:schemeClr val="accent2"/>
                </a:solidFill>
              </a:rPr>
              <a:t>)</a:t>
            </a:r>
          </a:p>
          <a:p>
            <a:pPr>
              <a:buNone/>
            </a:pPr>
            <a:endParaRPr lang="ru-RU" altLang="ru-RU" b="1" dirty="0"/>
          </a:p>
          <a:p>
            <a:pPr>
              <a:buNone/>
            </a:pPr>
            <a:endParaRPr lang="ru-RU" dirty="0"/>
          </a:p>
          <a:p>
            <a:endParaRPr lang="ru-RU" dirty="0"/>
          </a:p>
        </p:txBody>
      </p:sp>
      <p:sp>
        <p:nvSpPr>
          <p:cNvPr id="9" name="TextBox 8"/>
          <p:cNvSpPr txBox="1"/>
          <p:nvPr/>
        </p:nvSpPr>
        <p:spPr>
          <a:xfrm>
            <a:off x="500034" y="2996952"/>
            <a:ext cx="3429024" cy="1384995"/>
          </a:xfrm>
          <a:prstGeom prst="rect">
            <a:avLst/>
          </a:prstGeom>
          <a:noFill/>
        </p:spPr>
        <p:txBody>
          <a:bodyPr wrap="square" rtlCol="0">
            <a:spAutoFit/>
          </a:bodyPr>
          <a:lstStyle/>
          <a:p>
            <a:r>
              <a:rPr lang="en-US" sz="1200" b="1" dirty="0" smtClean="0"/>
              <a:t>3. </a:t>
            </a:r>
            <a:r>
              <a:rPr lang="ru-RU" sz="1200" b="1" dirty="0" smtClean="0"/>
              <a:t>Кто такой эколог?</a:t>
            </a:r>
          </a:p>
          <a:p>
            <a:r>
              <a:rPr lang="ru-RU" altLang="ru-RU" sz="1200" dirty="0">
                <a:solidFill>
                  <a:srgbClr val="C00000"/>
                </a:solidFill>
              </a:rPr>
              <a:t>(</a:t>
            </a:r>
            <a:r>
              <a:rPr lang="ru-RU" altLang="ru-RU" sz="1200" b="1" dirty="0" smtClean="0">
                <a:solidFill>
                  <a:srgbClr val="C00000"/>
                </a:solidFill>
              </a:rPr>
              <a:t>это </a:t>
            </a:r>
            <a:r>
              <a:rPr lang="ru-RU" altLang="ru-RU" sz="1200" b="1" dirty="0">
                <a:solidFill>
                  <a:srgbClr val="C00000"/>
                </a:solidFill>
              </a:rPr>
              <a:t>человек , который изучает экологию, защищает </a:t>
            </a:r>
            <a:r>
              <a:rPr lang="ru-RU" altLang="ru-RU" sz="1200" b="1" dirty="0" smtClean="0">
                <a:solidFill>
                  <a:srgbClr val="C00000"/>
                </a:solidFill>
              </a:rPr>
              <a:t>природу)</a:t>
            </a:r>
            <a:endParaRPr lang="ru-RU" altLang="ru-RU" sz="1200" b="1" dirty="0">
              <a:solidFill>
                <a:srgbClr val="C00000"/>
              </a:solidFill>
            </a:endParaRPr>
          </a:p>
          <a:p>
            <a:r>
              <a:rPr lang="ru-RU" sz="1200" dirty="0" smtClean="0"/>
              <a:t>4</a:t>
            </a:r>
            <a:r>
              <a:rPr lang="ru-RU" sz="1200" b="1" dirty="0" smtClean="0"/>
              <a:t>. Как называется книга, куда заносятся исчезающие виды растений и животные? </a:t>
            </a:r>
          </a:p>
          <a:p>
            <a:r>
              <a:rPr lang="ru-RU" sz="1200" b="1" dirty="0" smtClean="0">
                <a:solidFill>
                  <a:srgbClr val="C00000"/>
                </a:solidFill>
              </a:rPr>
              <a:t>(“Красная книга”).</a:t>
            </a:r>
          </a:p>
          <a:p>
            <a:endParaRPr lang="ru-RU" sz="1200" b="1" dirty="0">
              <a:solidFill>
                <a:srgbClr val="FF0000"/>
              </a:solidFill>
            </a:endParaRPr>
          </a:p>
        </p:txBody>
      </p:sp>
      <p:sp>
        <p:nvSpPr>
          <p:cNvPr id="11" name="TextBox 10"/>
          <p:cNvSpPr txBox="1"/>
          <p:nvPr/>
        </p:nvSpPr>
        <p:spPr>
          <a:xfrm>
            <a:off x="395536" y="4240671"/>
            <a:ext cx="3247771" cy="646331"/>
          </a:xfrm>
          <a:prstGeom prst="rect">
            <a:avLst/>
          </a:prstGeom>
          <a:noFill/>
        </p:spPr>
        <p:txBody>
          <a:bodyPr wrap="square" rtlCol="0">
            <a:spAutoFit/>
          </a:bodyPr>
          <a:lstStyle/>
          <a:p>
            <a:r>
              <a:rPr lang="ru-RU" sz="1200" b="1" dirty="0"/>
              <a:t> </a:t>
            </a:r>
            <a:r>
              <a:rPr lang="ru-RU" sz="1200" b="1" dirty="0" smtClean="0"/>
              <a:t>  5. Назовите редкие растения и животных.</a:t>
            </a:r>
          </a:p>
          <a:p>
            <a:r>
              <a:rPr lang="ru-RU" sz="1200" b="1" dirty="0" smtClean="0"/>
              <a:t> </a:t>
            </a:r>
            <a:r>
              <a:rPr lang="ru-RU" sz="1200" b="1" dirty="0" smtClean="0">
                <a:solidFill>
                  <a:srgbClr val="C00000"/>
                </a:solidFill>
              </a:rPr>
              <a:t>(Ландыш, можжевельник, уссурийский тигр, тюлень, снежный барс, белый медведь)</a:t>
            </a:r>
            <a:endParaRPr lang="ru-RU" sz="1200" b="1" dirty="0">
              <a:solidFill>
                <a:srgbClr val="C00000"/>
              </a:solidFill>
            </a:endParaRPr>
          </a:p>
        </p:txBody>
      </p:sp>
      <p:pic>
        <p:nvPicPr>
          <p:cNvPr id="13" name="Picture 5" descr="dryzja"/>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04048" y="2060848"/>
            <a:ext cx="338437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dissolve">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blinds(horizontal)">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dissolve">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blinds(horizontal)">
                                      <p:cBhvr>
                                        <p:cTn id="4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II </a:t>
            </a:r>
            <a:r>
              <a:rPr lang="ru-RU" dirty="0" smtClean="0"/>
              <a:t>конкурс «Экологические задачи»</a:t>
            </a:r>
            <a:endParaRPr lang="ru-RU" dirty="0"/>
          </a:p>
        </p:txBody>
      </p:sp>
      <p:sp>
        <p:nvSpPr>
          <p:cNvPr id="3" name="Содержимое 2"/>
          <p:cNvSpPr>
            <a:spLocks noGrp="1"/>
          </p:cNvSpPr>
          <p:nvPr>
            <p:ph sz="half" idx="1"/>
          </p:nvPr>
        </p:nvSpPr>
        <p:spPr>
          <a:xfrm>
            <a:off x="500034" y="1571612"/>
            <a:ext cx="4038600" cy="4525963"/>
          </a:xfrm>
        </p:spPr>
        <p:txBody>
          <a:bodyPr>
            <a:normAutofit fontScale="55000" lnSpcReduction="20000"/>
          </a:bodyPr>
          <a:lstStyle/>
          <a:p>
            <a:pPr>
              <a:buNone/>
            </a:pPr>
            <a:r>
              <a:rPr lang="ru-RU" b="1" u="sng" dirty="0" smtClean="0"/>
              <a:t>1 команда</a:t>
            </a:r>
            <a:r>
              <a:rPr lang="ru-RU" u="sng" dirty="0" smtClean="0"/>
              <a:t>. </a:t>
            </a:r>
            <a:endParaRPr lang="ru-RU" dirty="0" smtClean="0"/>
          </a:p>
          <a:p>
            <a:pPr>
              <a:buNone/>
            </a:pPr>
            <a:r>
              <a:rPr lang="ru-RU" dirty="0" smtClean="0"/>
              <a:t> </a:t>
            </a:r>
          </a:p>
          <a:p>
            <a:pPr marL="514350" indent="-514350">
              <a:buAutoNum type="arabicPeriod"/>
            </a:pPr>
            <a:r>
              <a:rPr lang="ru-RU" dirty="0" smtClean="0"/>
              <a:t>Когда зацветает сирень? </a:t>
            </a:r>
          </a:p>
          <a:p>
            <a:pPr marL="514350" indent="-514350">
              <a:buNone/>
            </a:pPr>
            <a:r>
              <a:rPr lang="ru-RU" b="1" dirty="0" smtClean="0"/>
              <a:t>            </a:t>
            </a:r>
            <a:r>
              <a:rPr lang="ru-RU" b="1" dirty="0" smtClean="0">
                <a:solidFill>
                  <a:schemeClr val="accent2">
                    <a:lumMod val="75000"/>
                  </a:schemeClr>
                </a:solidFill>
              </a:rPr>
              <a:t>(Весной)</a:t>
            </a:r>
          </a:p>
          <a:p>
            <a:pPr marL="514350" indent="-514350">
              <a:buAutoNum type="arabicPeriod"/>
            </a:pPr>
            <a:endParaRPr lang="ru-RU" dirty="0"/>
          </a:p>
          <a:p>
            <a:pPr>
              <a:buNone/>
            </a:pPr>
            <a:r>
              <a:rPr lang="ru-RU" dirty="0" smtClean="0"/>
              <a:t>2. Назовите растения, которые употребляются при простудах. </a:t>
            </a:r>
          </a:p>
          <a:p>
            <a:pPr>
              <a:buNone/>
            </a:pPr>
            <a:r>
              <a:rPr lang="ru-RU" b="1" dirty="0" smtClean="0">
                <a:solidFill>
                  <a:schemeClr val="accent2">
                    <a:lumMod val="75000"/>
                  </a:schemeClr>
                </a:solidFill>
              </a:rPr>
              <a:t>(Малина, липа, ромашка, мать-и-мачеха, крапива).</a:t>
            </a:r>
          </a:p>
          <a:p>
            <a:pPr>
              <a:buNone/>
            </a:pPr>
            <a:r>
              <a:rPr lang="ru-RU" b="1" dirty="0"/>
              <a:t> </a:t>
            </a:r>
          </a:p>
          <a:p>
            <a:pPr>
              <a:buNone/>
            </a:pPr>
            <a:r>
              <a:rPr lang="ru-RU" dirty="0"/>
              <a:t>3. Здесь идёт борьба за свет</a:t>
            </a:r>
          </a:p>
          <a:p>
            <a:pPr>
              <a:buNone/>
            </a:pPr>
            <a:r>
              <a:rPr lang="ru-RU" dirty="0"/>
              <a:t> У берёзы с юной елью.</a:t>
            </a:r>
          </a:p>
          <a:p>
            <a:pPr>
              <a:buNone/>
            </a:pPr>
            <a:r>
              <a:rPr lang="ru-RU" dirty="0"/>
              <a:t> Дайте правильный ответ;</a:t>
            </a:r>
          </a:p>
          <a:p>
            <a:pPr>
              <a:buNone/>
            </a:pPr>
            <a:r>
              <a:rPr lang="ru-RU" dirty="0"/>
              <a:t> Кто своей добьётся цели? </a:t>
            </a:r>
            <a:endParaRPr lang="ru-RU" dirty="0" smtClean="0"/>
          </a:p>
          <a:p>
            <a:pPr>
              <a:buNone/>
            </a:pPr>
            <a:r>
              <a:rPr lang="ru-RU" b="1" dirty="0" smtClean="0">
                <a:solidFill>
                  <a:schemeClr val="accent2">
                    <a:lumMod val="75000"/>
                  </a:schemeClr>
                </a:solidFill>
              </a:rPr>
              <a:t>(</a:t>
            </a:r>
            <a:r>
              <a:rPr lang="ru-RU" b="1" dirty="0">
                <a:solidFill>
                  <a:schemeClr val="accent2">
                    <a:lumMod val="75000"/>
                  </a:schemeClr>
                </a:solidFill>
              </a:rPr>
              <a:t>Победит ель, как более выносливая порода. Она перерастет берёзу и лишив её необходимого света, погубит.)</a:t>
            </a:r>
          </a:p>
          <a:p>
            <a:pPr>
              <a:buNone/>
            </a:pPr>
            <a:r>
              <a:rPr lang="ru-RU" b="1" dirty="0">
                <a:solidFill>
                  <a:schemeClr val="accent2">
                    <a:lumMod val="75000"/>
                  </a:schemeClr>
                </a:solidFill>
              </a:rPr>
              <a:t> </a:t>
            </a:r>
          </a:p>
          <a:p>
            <a:endParaRPr lang="ru-RU" dirty="0"/>
          </a:p>
        </p:txBody>
      </p:sp>
      <p:sp>
        <p:nvSpPr>
          <p:cNvPr id="4" name="Содержимое 3"/>
          <p:cNvSpPr>
            <a:spLocks noGrp="1"/>
          </p:cNvSpPr>
          <p:nvPr>
            <p:ph sz="half" idx="2"/>
          </p:nvPr>
        </p:nvSpPr>
        <p:spPr>
          <a:xfrm>
            <a:off x="4648200" y="1600201"/>
            <a:ext cx="3956248" cy="2900370"/>
          </a:xfrm>
        </p:spPr>
        <p:txBody>
          <a:bodyPr>
            <a:normAutofit fontScale="55000" lnSpcReduction="20000"/>
          </a:bodyPr>
          <a:lstStyle/>
          <a:p>
            <a:pPr>
              <a:buNone/>
            </a:pPr>
            <a:r>
              <a:rPr lang="ru-RU" b="1" u="sng" dirty="0"/>
              <a:t>2 команда.</a:t>
            </a:r>
            <a:endParaRPr lang="ru-RU" b="1" dirty="0"/>
          </a:p>
          <a:p>
            <a:pPr>
              <a:buNone/>
            </a:pPr>
            <a:r>
              <a:rPr lang="ru-RU" b="1" dirty="0"/>
              <a:t> </a:t>
            </a:r>
          </a:p>
          <a:p>
            <a:pPr marL="268288" indent="-268288">
              <a:buAutoNum type="arabicPeriod"/>
            </a:pPr>
            <a:r>
              <a:rPr lang="ru-RU" dirty="0" smtClean="0"/>
              <a:t>Какой </a:t>
            </a:r>
            <a:r>
              <a:rPr lang="ru-RU" dirty="0"/>
              <a:t>лес шумит, а какой – шелестит? </a:t>
            </a:r>
            <a:endParaRPr lang="ru-RU" dirty="0" smtClean="0"/>
          </a:p>
          <a:p>
            <a:pPr marL="268288" indent="-268288">
              <a:buNone/>
            </a:pPr>
            <a:r>
              <a:rPr lang="ru-RU" b="1" dirty="0" smtClean="0">
                <a:solidFill>
                  <a:srgbClr val="C00000"/>
                </a:solidFill>
              </a:rPr>
              <a:t>         (Шумит хвойный лес, а шелестит лиственный</a:t>
            </a:r>
            <a:r>
              <a:rPr lang="ru-RU" b="1" dirty="0">
                <a:solidFill>
                  <a:srgbClr val="C00000"/>
                </a:solidFill>
              </a:rPr>
              <a:t>).</a:t>
            </a:r>
          </a:p>
          <a:p>
            <a:pPr>
              <a:buNone/>
            </a:pPr>
            <a:r>
              <a:rPr lang="ru-RU" dirty="0"/>
              <a:t> </a:t>
            </a:r>
          </a:p>
          <a:p>
            <a:pPr>
              <a:buNone/>
            </a:pPr>
            <a:r>
              <a:rPr lang="ru-RU" dirty="0"/>
              <a:t>2. Почему дрожит осиновый лист</a:t>
            </a:r>
            <a:r>
              <a:rPr lang="ru-RU" dirty="0" smtClean="0"/>
              <a:t>?</a:t>
            </a:r>
          </a:p>
          <a:p>
            <a:pPr>
              <a:buNone/>
            </a:pPr>
            <a:r>
              <a:rPr lang="ru-RU" dirty="0" smtClean="0">
                <a:solidFill>
                  <a:srgbClr val="C00000"/>
                </a:solidFill>
              </a:rPr>
              <a:t> </a:t>
            </a:r>
            <a:r>
              <a:rPr lang="ru-RU" b="1" dirty="0">
                <a:solidFill>
                  <a:srgbClr val="C00000"/>
                </a:solidFill>
              </a:rPr>
              <a:t>(Он на длинном черенке).</a:t>
            </a:r>
          </a:p>
          <a:p>
            <a:pPr>
              <a:buNone/>
            </a:pPr>
            <a:r>
              <a:rPr lang="ru-RU" b="1" dirty="0">
                <a:solidFill>
                  <a:srgbClr val="C00000"/>
                </a:solidFill>
              </a:rPr>
              <a:t> </a:t>
            </a:r>
          </a:p>
          <a:p>
            <a:pPr>
              <a:buNone/>
            </a:pPr>
            <a:r>
              <a:rPr lang="ru-RU" dirty="0"/>
              <a:t>3. Какое лекарственное растение используют для лечения мелких ран, ушибов, ссадин</a:t>
            </a:r>
            <a:r>
              <a:rPr lang="ru-RU" dirty="0" smtClean="0"/>
              <a:t>?</a:t>
            </a:r>
          </a:p>
          <a:p>
            <a:pPr>
              <a:buNone/>
            </a:pPr>
            <a:r>
              <a:rPr lang="ru-RU" b="1" dirty="0" smtClean="0"/>
              <a:t>      </a:t>
            </a:r>
            <a:r>
              <a:rPr lang="ru-RU" b="1" dirty="0">
                <a:solidFill>
                  <a:schemeClr val="accent2">
                    <a:lumMod val="75000"/>
                  </a:schemeClr>
                </a:solidFill>
              </a:rPr>
              <a:t>(Листья подорожника).</a:t>
            </a:r>
          </a:p>
          <a:p>
            <a:endParaRPr lang="ru-RU" dirty="0"/>
          </a:p>
        </p:txBody>
      </p:sp>
      <p:pic>
        <p:nvPicPr>
          <p:cNvPr id="1026" name="Picture 2" descr="C:\Users\PC\Desktop\10019079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221088"/>
            <a:ext cx="1905000" cy="242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blinds(horizontal)">
                                      <p:cBhvr>
                                        <p:cTn id="27" dur="500"/>
                                        <p:tgtEl>
                                          <p:spTgt spid="3">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blinds(horizontal)">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80920" cy="1440160"/>
          </a:xfrm>
        </p:spPr>
        <p:txBody>
          <a:bodyPr>
            <a:normAutofit fontScale="90000"/>
          </a:bodyPr>
          <a:lstStyle/>
          <a:p>
            <a:r>
              <a:rPr lang="ru-RU" b="1" dirty="0" smtClean="0"/>
              <a:t>III конкурс «Мой экологический плакат»</a:t>
            </a:r>
            <a:r>
              <a:rPr lang="ru-RU" dirty="0"/>
              <a:t/>
            </a:r>
            <a:br>
              <a:rPr lang="ru-RU" dirty="0"/>
            </a:br>
            <a:endParaRPr lang="ru-RU" dirty="0"/>
          </a:p>
        </p:txBody>
      </p:sp>
      <p:sp>
        <p:nvSpPr>
          <p:cNvPr id="4" name="Содержимое 3"/>
          <p:cNvSpPr>
            <a:spLocks noGrp="1"/>
          </p:cNvSpPr>
          <p:nvPr>
            <p:ph sz="half" idx="2"/>
          </p:nvPr>
        </p:nvSpPr>
        <p:spPr/>
        <p:txBody>
          <a:bodyPr>
            <a:normAutofit lnSpcReduction="10000"/>
          </a:bodyPr>
          <a:lstStyle/>
          <a:p>
            <a:pPr>
              <a:buNone/>
            </a:pPr>
            <a:r>
              <a:rPr lang="ru-RU" dirty="0" smtClean="0"/>
              <a:t>    </a:t>
            </a:r>
            <a:r>
              <a:rPr lang="ru-RU" dirty="0"/>
              <a:t>На альбомных листах вы нарисуете плакат о неблагополучном состоянии среды нашего микрорайона. Ваша задача не только нарисовать, но и высказать мнение о том, как это можно исправить? Что можете сделать вы? </a:t>
            </a:r>
          </a:p>
          <a:p>
            <a:endParaRPr lang="ru-RU" dirty="0"/>
          </a:p>
        </p:txBody>
      </p:sp>
      <p:pic>
        <p:nvPicPr>
          <p:cNvPr id="2050" name="Picture 2" descr="C:\Users\PC\Desktop\image.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2655" y="1700808"/>
            <a:ext cx="4919643" cy="41764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19256" cy="1301006"/>
          </a:xfrm>
        </p:spPr>
        <p:txBody>
          <a:bodyPr>
            <a:normAutofit fontScale="90000"/>
          </a:bodyPr>
          <a:lstStyle/>
          <a:p>
            <a:r>
              <a:rPr lang="en-US" sz="2200" b="1" i="1" dirty="0" smtClean="0"/>
              <a:t/>
            </a:r>
            <a:br>
              <a:rPr lang="en-US" sz="2200" b="1" i="1" dirty="0" smtClean="0"/>
            </a:br>
            <a:r>
              <a:rPr lang="en-US" sz="2200" b="1" i="1" dirty="0"/>
              <a:t/>
            </a:r>
            <a:br>
              <a:rPr lang="en-US" sz="2200" b="1" i="1" dirty="0"/>
            </a:br>
            <a:r>
              <a:rPr lang="en-US" sz="2200" b="1" i="1" dirty="0" smtClean="0"/>
              <a:t/>
            </a:r>
            <a:br>
              <a:rPr lang="en-US" sz="2200" b="1" i="1" dirty="0" smtClean="0"/>
            </a:br>
            <a:r>
              <a:rPr lang="ru-RU" sz="3600" b="1" i="1" dirty="0" smtClean="0"/>
              <a:t>А </a:t>
            </a:r>
            <a:r>
              <a:rPr lang="ru-RU" sz="3600" b="1" i="1" dirty="0"/>
              <a:t>зачем  нужно  бережно  относится  к  нашему  общему  дому?</a:t>
            </a:r>
            <a:br>
              <a:rPr lang="ru-RU" sz="3600" b="1" i="1" dirty="0"/>
            </a:br>
            <a:r>
              <a:rPr lang="ru-RU" sz="3600" dirty="0"/>
              <a:t/>
            </a:r>
            <a:br>
              <a:rPr lang="ru-RU" sz="3600" dirty="0"/>
            </a:br>
            <a:endParaRPr lang="ru-RU" sz="3600" dirty="0"/>
          </a:p>
        </p:txBody>
      </p:sp>
      <p:sp>
        <p:nvSpPr>
          <p:cNvPr id="3" name="Содержимое 2"/>
          <p:cNvSpPr>
            <a:spLocks noGrp="1"/>
          </p:cNvSpPr>
          <p:nvPr>
            <p:ph sz="half" idx="1"/>
          </p:nvPr>
        </p:nvSpPr>
        <p:spPr>
          <a:xfrm>
            <a:off x="539552" y="1628800"/>
            <a:ext cx="4038600" cy="4525963"/>
          </a:xfrm>
        </p:spPr>
        <p:txBody>
          <a:bodyPr>
            <a:normAutofit fontScale="92500" lnSpcReduction="10000"/>
          </a:bodyPr>
          <a:lstStyle/>
          <a:p>
            <a:pPr marL="0" indent="0">
              <a:buNone/>
            </a:pPr>
            <a:r>
              <a:rPr lang="ru-RU" dirty="0"/>
              <a:t>Нужна чистая вода</a:t>
            </a:r>
          </a:p>
          <a:p>
            <a:pPr marL="0" indent="0">
              <a:buNone/>
            </a:pPr>
            <a:endParaRPr lang="ru-RU" dirty="0"/>
          </a:p>
          <a:p>
            <a:pPr marL="0" indent="0">
              <a:buNone/>
            </a:pPr>
            <a:r>
              <a:rPr lang="ru-RU" dirty="0" smtClean="0"/>
              <a:t>Всему </a:t>
            </a:r>
            <a:r>
              <a:rPr lang="ru-RU" dirty="0"/>
              <a:t>живому нужен </a:t>
            </a:r>
          </a:p>
          <a:p>
            <a:pPr marL="0" indent="0">
              <a:buNone/>
            </a:pPr>
            <a:r>
              <a:rPr lang="en-US" dirty="0" smtClean="0"/>
              <a:t>     </a:t>
            </a:r>
            <a:r>
              <a:rPr lang="ru-RU" dirty="0" smtClean="0"/>
              <a:t>чистый воздух</a:t>
            </a:r>
          </a:p>
          <a:p>
            <a:pPr marL="0" indent="0">
              <a:buNone/>
            </a:pPr>
            <a:endParaRPr lang="ru-RU" dirty="0" smtClean="0"/>
          </a:p>
          <a:p>
            <a:pPr marL="0" indent="0">
              <a:buNone/>
            </a:pPr>
            <a:r>
              <a:rPr lang="ru-RU" dirty="0"/>
              <a:t>Человеку нужны растения, животные.</a:t>
            </a:r>
          </a:p>
          <a:p>
            <a:pPr marL="0" indent="0">
              <a:buNone/>
            </a:pPr>
            <a:endParaRPr lang="ru-RU" dirty="0" smtClean="0"/>
          </a:p>
          <a:p>
            <a:pPr marL="0" indent="0">
              <a:buNone/>
            </a:pPr>
            <a:r>
              <a:rPr lang="ru-RU" dirty="0"/>
              <a:t>Человеку нужны природные ресурсы</a:t>
            </a:r>
          </a:p>
          <a:p>
            <a:pPr marL="0" indent="0">
              <a:buNone/>
            </a:pPr>
            <a:endParaRPr lang="ru-RU" dirty="0"/>
          </a:p>
        </p:txBody>
      </p:sp>
      <p:sp>
        <p:nvSpPr>
          <p:cNvPr id="8" name="Объект 7"/>
          <p:cNvSpPr>
            <a:spLocks noGrp="1"/>
          </p:cNvSpPr>
          <p:nvPr>
            <p:ph sz="half" idx="2"/>
          </p:nvPr>
        </p:nvSpPr>
        <p:spPr/>
        <p:txBody>
          <a:bodyPr>
            <a:normAutofit fontScale="92500" lnSpcReduction="10000"/>
          </a:bodyPr>
          <a:lstStyle/>
          <a:p>
            <a:pPr marL="0" indent="0">
              <a:buNone/>
            </a:pPr>
            <a:endParaRPr lang="ru-RU" b="1" dirty="0" smtClean="0"/>
          </a:p>
          <a:p>
            <a:pPr marL="0" indent="0">
              <a:buNone/>
            </a:pPr>
            <a:endParaRPr lang="ru-RU" b="1" dirty="0"/>
          </a:p>
          <a:p>
            <a:pPr marL="0" indent="0">
              <a:buNone/>
            </a:pPr>
            <a:r>
              <a:rPr lang="ru-RU" b="1" dirty="0" smtClean="0"/>
              <a:t>Все </a:t>
            </a:r>
            <a:r>
              <a:rPr lang="ru-RU" b="1" dirty="0"/>
              <a:t>живое в природе тесно </a:t>
            </a:r>
          </a:p>
          <a:p>
            <a:pPr marL="0" indent="0">
              <a:buNone/>
            </a:pPr>
            <a:r>
              <a:rPr lang="ru-RU" b="1" dirty="0"/>
              <a:t>взаимосвязано между собой, </a:t>
            </a:r>
          </a:p>
          <a:p>
            <a:pPr marL="0" indent="0">
              <a:buNone/>
            </a:pPr>
            <a:r>
              <a:rPr lang="ru-RU" b="1" dirty="0"/>
              <a:t>а человек – это часть природы.</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IV </a:t>
            </a:r>
            <a:r>
              <a:rPr lang="ru-RU" dirty="0" smtClean="0"/>
              <a:t>конкурс «Экологический светофор"</a:t>
            </a:r>
            <a:endParaRPr lang="ru-RU" dirty="0"/>
          </a:p>
        </p:txBody>
      </p:sp>
      <p:sp>
        <p:nvSpPr>
          <p:cNvPr id="13" name="Содержимое 12"/>
          <p:cNvSpPr>
            <a:spLocks noGrp="1"/>
          </p:cNvSpPr>
          <p:nvPr>
            <p:ph idx="1"/>
          </p:nvPr>
        </p:nvSpPr>
        <p:spPr>
          <a:xfrm>
            <a:off x="214282" y="1857364"/>
            <a:ext cx="8229600" cy="4525963"/>
          </a:xfrm>
        </p:spPr>
        <p:txBody>
          <a:bodyPr>
            <a:normAutofit fontScale="70000" lnSpcReduction="20000"/>
          </a:bodyPr>
          <a:lstStyle/>
          <a:p>
            <a:pPr>
              <a:buNone/>
            </a:pPr>
            <a:r>
              <a:rPr lang="ru-RU" dirty="0" smtClean="0"/>
              <a:t> Каждой команде раздадим </a:t>
            </a:r>
            <a:r>
              <a:rPr lang="ru-RU" dirty="0"/>
              <a:t>по 3 знака (красный, жёлтый, зелёный).</a:t>
            </a:r>
          </a:p>
          <a:p>
            <a:pPr>
              <a:buNone/>
            </a:pPr>
            <a:r>
              <a:rPr lang="ru-RU" dirty="0"/>
              <a:t> </a:t>
            </a:r>
          </a:p>
          <a:p>
            <a:pPr>
              <a:buNone/>
            </a:pPr>
            <a:r>
              <a:rPr lang="ru-RU" dirty="0" smtClean="0"/>
              <a:t>             - </a:t>
            </a:r>
            <a:r>
              <a:rPr lang="ru-RU" dirty="0"/>
              <a:t>запрещает действия, которые приносит вред природе.</a:t>
            </a:r>
          </a:p>
          <a:p>
            <a:pPr>
              <a:buNone/>
            </a:pPr>
            <a:r>
              <a:rPr lang="ru-RU" dirty="0"/>
              <a:t> </a:t>
            </a:r>
          </a:p>
          <a:p>
            <a:pPr>
              <a:buNone/>
            </a:pPr>
            <a:r>
              <a:rPr lang="ru-RU" dirty="0" smtClean="0"/>
              <a:t>             - </a:t>
            </a:r>
            <a:r>
              <a:rPr lang="ru-RU" dirty="0"/>
              <a:t>предупреждает об опасности.</a:t>
            </a:r>
          </a:p>
          <a:p>
            <a:pPr>
              <a:buNone/>
            </a:pPr>
            <a:r>
              <a:rPr lang="ru-RU" dirty="0"/>
              <a:t> </a:t>
            </a:r>
          </a:p>
          <a:p>
            <a:pPr>
              <a:buNone/>
            </a:pPr>
            <a:r>
              <a:rPr lang="ru-RU" dirty="0" smtClean="0"/>
              <a:t>             - </a:t>
            </a:r>
            <a:r>
              <a:rPr lang="ru-RU" dirty="0"/>
              <a:t>поощряет и разрешает действия, помогающие природе.</a:t>
            </a:r>
          </a:p>
          <a:p>
            <a:pPr>
              <a:buNone/>
            </a:pPr>
            <a:r>
              <a:rPr lang="ru-RU" dirty="0"/>
              <a:t> </a:t>
            </a:r>
          </a:p>
          <a:p>
            <a:pPr>
              <a:buNone/>
            </a:pPr>
            <a:r>
              <a:rPr lang="ru-RU" dirty="0"/>
              <a:t>Вам необходимо “зажечь” тот цвет светофора, которому соответствует поступок человека. </a:t>
            </a:r>
          </a:p>
          <a:p>
            <a:endParaRPr lang="ru-RU" dirty="0"/>
          </a:p>
        </p:txBody>
      </p:sp>
      <p:pic>
        <p:nvPicPr>
          <p:cNvPr id="1026" name="Picture 2"/>
          <p:cNvPicPr>
            <a:picLocks noChangeAspect="1" noChangeArrowheads="1"/>
          </p:cNvPicPr>
          <p:nvPr/>
        </p:nvPicPr>
        <p:blipFill>
          <a:blip r:embed="rId2"/>
          <a:srcRect/>
          <a:stretch>
            <a:fillRect/>
          </a:stretch>
        </p:blipFill>
        <p:spPr bwMode="auto">
          <a:xfrm>
            <a:off x="8001024" y="714356"/>
            <a:ext cx="884237" cy="2219325"/>
          </a:xfrm>
          <a:prstGeom prst="rect">
            <a:avLst/>
          </a:prstGeom>
          <a:noFill/>
          <a:ln w="9525">
            <a:noFill/>
            <a:miter lim="800000"/>
            <a:headEnd/>
            <a:tailEnd/>
          </a:ln>
          <a:effectLst/>
        </p:spPr>
      </p:pic>
      <p:sp>
        <p:nvSpPr>
          <p:cNvPr id="5" name="Блок-схема: узел 4"/>
          <p:cNvSpPr/>
          <p:nvPr/>
        </p:nvSpPr>
        <p:spPr>
          <a:xfrm>
            <a:off x="500034" y="2786058"/>
            <a:ext cx="500066" cy="500066"/>
          </a:xfrm>
          <a:prstGeom prst="flowChartConnector">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узел 7"/>
          <p:cNvSpPr/>
          <p:nvPr/>
        </p:nvSpPr>
        <p:spPr>
          <a:xfrm>
            <a:off x="500034" y="3429000"/>
            <a:ext cx="500066" cy="500066"/>
          </a:xfrm>
          <a:prstGeom prst="flowChartConnector">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Блок-схема: узел 8"/>
          <p:cNvSpPr/>
          <p:nvPr/>
        </p:nvSpPr>
        <p:spPr>
          <a:xfrm>
            <a:off x="500034" y="4071942"/>
            <a:ext cx="500066" cy="500066"/>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1 ситуация</a:t>
            </a:r>
            <a:endParaRPr lang="ru-RU" dirty="0"/>
          </a:p>
        </p:txBody>
      </p:sp>
      <p:sp>
        <p:nvSpPr>
          <p:cNvPr id="5" name="Содержимое 4"/>
          <p:cNvSpPr>
            <a:spLocks noGrp="1"/>
          </p:cNvSpPr>
          <p:nvPr>
            <p:ph sz="half" idx="1"/>
          </p:nvPr>
        </p:nvSpPr>
        <p:spPr>
          <a:xfrm>
            <a:off x="467544" y="1556792"/>
            <a:ext cx="4038600" cy="4525963"/>
          </a:xfrm>
        </p:spPr>
        <p:txBody>
          <a:bodyPr>
            <a:normAutofit fontScale="85000" lnSpcReduction="20000"/>
          </a:bodyPr>
          <a:lstStyle/>
          <a:p>
            <a:pPr>
              <a:buNone/>
            </a:pPr>
            <a:r>
              <a:rPr lang="ru-RU" dirty="0"/>
              <a:t>Весенний день!</a:t>
            </a:r>
          </a:p>
          <a:p>
            <a:pPr>
              <a:buNone/>
            </a:pPr>
            <a:r>
              <a:rPr lang="ru-RU" dirty="0"/>
              <a:t> Мальчишка злой</a:t>
            </a:r>
          </a:p>
          <a:p>
            <a:pPr>
              <a:buNone/>
            </a:pPr>
            <a:r>
              <a:rPr lang="ru-RU" dirty="0"/>
              <a:t> Пронзил ножом</a:t>
            </a:r>
          </a:p>
          <a:p>
            <a:pPr>
              <a:buNone/>
            </a:pPr>
            <a:r>
              <a:rPr lang="ru-RU" dirty="0"/>
              <a:t> кору берёзы.</a:t>
            </a:r>
          </a:p>
          <a:p>
            <a:pPr>
              <a:buNone/>
            </a:pPr>
            <a:r>
              <a:rPr lang="ru-RU" dirty="0"/>
              <a:t> И капли сока,</a:t>
            </a:r>
          </a:p>
          <a:p>
            <a:pPr>
              <a:buNone/>
            </a:pPr>
            <a:r>
              <a:rPr lang="ru-RU" dirty="0"/>
              <a:t> Точно слёзы,</a:t>
            </a:r>
          </a:p>
          <a:p>
            <a:pPr>
              <a:buNone/>
            </a:pPr>
            <a:r>
              <a:rPr lang="ru-RU" dirty="0"/>
              <a:t> Текли прозрачною струёй. </a:t>
            </a:r>
            <a:endParaRPr lang="ru-RU" dirty="0" smtClean="0"/>
          </a:p>
          <a:p>
            <a:pPr>
              <a:buNone/>
            </a:pPr>
            <a:r>
              <a:rPr lang="ru-RU" b="1" dirty="0" smtClean="0">
                <a:solidFill>
                  <a:schemeClr val="accent2">
                    <a:lumMod val="75000"/>
                  </a:schemeClr>
                </a:solidFill>
              </a:rPr>
              <a:t>(</a:t>
            </a:r>
            <a:r>
              <a:rPr lang="ru-RU" b="1" dirty="0">
                <a:solidFill>
                  <a:schemeClr val="accent2">
                    <a:lumMod val="75000"/>
                  </a:schemeClr>
                </a:solidFill>
              </a:rPr>
              <a:t>Что нужно сделать, увидев пораненную берёзу?)</a:t>
            </a:r>
          </a:p>
          <a:p>
            <a:pPr>
              <a:buNone/>
            </a:pPr>
            <a:r>
              <a:rPr lang="ru-RU" b="1" dirty="0"/>
              <a:t> </a:t>
            </a:r>
          </a:p>
          <a:p>
            <a:endParaRPr lang="ru-RU" dirty="0"/>
          </a:p>
        </p:txBody>
      </p:sp>
      <p:sp>
        <p:nvSpPr>
          <p:cNvPr id="6" name="Содержимое 5"/>
          <p:cNvSpPr>
            <a:spLocks noGrp="1"/>
          </p:cNvSpPr>
          <p:nvPr>
            <p:ph sz="half" idx="2"/>
          </p:nvPr>
        </p:nvSpPr>
        <p:spPr/>
        <p:txBody>
          <a:bodyPr>
            <a:normAutofit fontScale="85000" lnSpcReduction="20000"/>
          </a:bodyPr>
          <a:lstStyle/>
          <a:p>
            <a:pPr>
              <a:buNone/>
            </a:pPr>
            <a:r>
              <a:rPr lang="ru-RU" dirty="0" smtClean="0"/>
              <a:t>     Три </a:t>
            </a:r>
            <a:r>
              <a:rPr lang="ru-RU" dirty="0"/>
              <a:t>друга (Вова, Коля, Миша) бежали через рощу к речке. Вдруг под деревом они увидели маленького беспомощного птенца. Широко расставив крылья, он пытался взлететь, но у него не хватало сил. Мальчишки подбежали к нему, взяли в руки и понесли домой. </a:t>
            </a:r>
            <a:endParaRPr lang="ru-RU" dirty="0" smtClean="0"/>
          </a:p>
          <a:p>
            <a:pPr>
              <a:buNone/>
            </a:pPr>
            <a:r>
              <a:rPr lang="ru-RU" dirty="0" smtClean="0"/>
              <a:t>    </a:t>
            </a:r>
            <a:r>
              <a:rPr lang="ru-RU" b="1" dirty="0" smtClean="0">
                <a:solidFill>
                  <a:schemeClr val="accent2">
                    <a:lumMod val="75000"/>
                  </a:schemeClr>
                </a:solidFill>
              </a:rPr>
              <a:t>(</a:t>
            </a:r>
            <a:r>
              <a:rPr lang="ru-RU" b="1" dirty="0">
                <a:solidFill>
                  <a:schemeClr val="accent2">
                    <a:lumMod val="75000"/>
                  </a:schemeClr>
                </a:solidFill>
              </a:rPr>
              <a:t>Правильно ли поступили мальчики?)</a:t>
            </a:r>
          </a:p>
          <a:p>
            <a:pPr>
              <a:buNone/>
            </a:pP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blinds(horizontal)">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ситуация</a:t>
            </a:r>
            <a:endParaRPr lang="ru-RU" dirty="0"/>
          </a:p>
        </p:txBody>
      </p:sp>
      <p:sp>
        <p:nvSpPr>
          <p:cNvPr id="3" name="Содержимое 2"/>
          <p:cNvSpPr>
            <a:spLocks noGrp="1"/>
          </p:cNvSpPr>
          <p:nvPr>
            <p:ph sz="half" idx="1"/>
          </p:nvPr>
        </p:nvSpPr>
        <p:spPr>
          <a:xfrm>
            <a:off x="428596" y="1357298"/>
            <a:ext cx="4038600" cy="4525963"/>
          </a:xfrm>
        </p:spPr>
        <p:txBody>
          <a:bodyPr>
            <a:normAutofit fontScale="70000" lnSpcReduction="20000"/>
          </a:bodyPr>
          <a:lstStyle/>
          <a:p>
            <a:r>
              <a:rPr lang="ru-RU" dirty="0"/>
              <a:t>Ранним летним утром, в воскресенье, Серёжа с родителями собрались в лес. Приготовили рюкзаки, взяли мяч и пошли на своё любимое место. Лес встретил их приветливым пением птиц. Путники решили развести костёр. Для этого сняли дёрн с земли, выкопали яму для костра и разожгли большой костёр. Весь день они играли. Серёжа ел сухарики, пил лимонад. Вечером потушили костёр и отправились домой.</a:t>
            </a:r>
          </a:p>
          <a:p>
            <a:endParaRPr lang="ru-RU" dirty="0"/>
          </a:p>
        </p:txBody>
      </p:sp>
      <p:sp>
        <p:nvSpPr>
          <p:cNvPr id="4" name="Содержимое 3"/>
          <p:cNvSpPr>
            <a:spLocks noGrp="1"/>
          </p:cNvSpPr>
          <p:nvPr>
            <p:ph sz="half" idx="2"/>
          </p:nvPr>
        </p:nvSpPr>
        <p:spPr>
          <a:xfrm>
            <a:off x="4572000" y="1285860"/>
            <a:ext cx="4038600" cy="4525963"/>
          </a:xfrm>
        </p:spPr>
        <p:txBody>
          <a:bodyPr>
            <a:normAutofit fontScale="70000" lnSpcReduction="20000"/>
          </a:bodyPr>
          <a:lstStyle/>
          <a:p>
            <a:r>
              <a:rPr lang="ru-RU" dirty="0"/>
              <a:t>Девочки пошли в лес, там было много цветов с приятным запахом. Но один из цветов привлёк их внимание. Он был так красив! Как маленькие белые колокольчики, его цветочки качались на тоненьких стебельках. Девочкам цветы очень понравились. Они хотели нарвать большие букеты. Тут их встретил мальчик и сказал: “Что это вы собираетесь делать? Зачем хотите срывать ландыши? Разве вам неизвестно, что их нельзя рвать!”.</a:t>
            </a:r>
          </a:p>
          <a:p>
            <a:endParaRPr lang="ru-RU" dirty="0"/>
          </a:p>
        </p:txBody>
      </p:sp>
      <p:pic>
        <p:nvPicPr>
          <p:cNvPr id="3074" name="Picture 2" descr="C:\Documents and Settings\Админ\Рабочий стол\Чувилева\материалы\ландыши.jpg"/>
          <p:cNvPicPr>
            <a:picLocks noChangeAspect="1" noChangeArrowheads="1"/>
          </p:cNvPicPr>
          <p:nvPr/>
        </p:nvPicPr>
        <p:blipFill>
          <a:blip r:embed="rId2"/>
          <a:srcRect/>
          <a:stretch>
            <a:fillRect/>
          </a:stretch>
        </p:blipFill>
        <p:spPr bwMode="auto">
          <a:xfrm>
            <a:off x="3000364" y="5286388"/>
            <a:ext cx="2476500" cy="1419222"/>
          </a:xfrm>
          <a:prstGeom prst="rect">
            <a:avLst/>
          </a:prstGeom>
          <a:noFill/>
        </p:spPr>
      </p:pic>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TotalTime>
  <Words>849</Words>
  <Application>Microsoft Office PowerPoint</Application>
  <PresentationFormat>Экран (4:3)</PresentationFormat>
  <Paragraphs>124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Человек и природа. Друзья или враги?</vt:lpstr>
      <vt:lpstr>Презентация PowerPoint</vt:lpstr>
      <vt:lpstr>I конкурс «Разминка»</vt:lpstr>
      <vt:lpstr>II конкурс «Экологические задачи»</vt:lpstr>
      <vt:lpstr>III конкурс «Мой экологический плакат» </vt:lpstr>
      <vt:lpstr>   А зачем  нужно  бережно  относится  к  нашему  общему  дому?  </vt:lpstr>
      <vt:lpstr>IV конкурс «Экологический светофор"</vt:lpstr>
      <vt:lpstr>1 ситуация</vt:lpstr>
      <vt:lpstr>2 ситуация</vt:lpstr>
      <vt:lpstr>3 ситуация</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Жалобная книга природы</dc:title>
  <cp:lastModifiedBy>PC</cp:lastModifiedBy>
  <cp:revision>42</cp:revision>
  <dcterms:modified xsi:type="dcterms:W3CDTF">2015-10-20T20:21:13Z</dcterms:modified>
</cp:coreProperties>
</file>