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53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6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1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2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6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3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11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21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1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1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0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1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9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6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9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3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F8BFA4-AAA3-4AC5-B695-8D1C9418B1D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48AD9-A5C6-4BE4-8106-79BCE3BD7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460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372" y="759854"/>
            <a:ext cx="9923753" cy="3625877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Здоровый образ жизни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1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Наркомания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2142067"/>
            <a:ext cx="3455376" cy="3649133"/>
          </a:xfrm>
        </p:spPr>
        <p:txBody>
          <a:bodyPr/>
          <a:lstStyle/>
          <a:p>
            <a:r>
              <a:rPr lang="ru-RU" b="1" dirty="0" err="1" smtClean="0"/>
              <a:t>Наркома́ния</a:t>
            </a:r>
            <a:r>
              <a:rPr lang="ru-RU" dirty="0"/>
              <a:t> — прогредиентное заболевание, вызванное употреблением наркотических веществ.</a:t>
            </a:r>
          </a:p>
          <a:p>
            <a:r>
              <a:rPr lang="ru-RU" dirty="0"/>
              <a:t>Также употребляется термин «токсикомания» — обычно это означает зависимость от веществ, которые законом не отнесены к наркотикам.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8197" name="Picture 5" descr="http://www.zdorlife.ru/kont/gal/pl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54" y="3426998"/>
            <a:ext cx="3452446" cy="343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ÐÐ°ÑÑÐ¸Ð½ÐºÐ¸ Ð¿Ð¾ Ð·Ð°Ð¿ÑÐ¾ÑÑ ÐÐÐ ÐÐÐ¢ÐÐÐ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54" y="452956"/>
            <a:ext cx="5228823" cy="29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3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6525"/>
            <a:ext cx="6062729" cy="5531476"/>
          </a:xfrm>
        </p:spPr>
        <p:txBody>
          <a:bodyPr>
            <a:normAutofit/>
          </a:bodyPr>
          <a:lstStyle/>
          <a:p>
            <a:r>
              <a:rPr lang="ru-RU" b="1" dirty="0" err="1"/>
              <a:t>Куре́ние</a:t>
            </a:r>
            <a:r>
              <a:rPr lang="ru-RU" dirty="0"/>
              <a:t> — пиролитическая ингаляция (вдыхание дыма) препаратов, преимущественно растительного происхождения, тлеющих в потоке вдыхаемого воздуха, с целью насыщения </a:t>
            </a:r>
            <a:r>
              <a:rPr lang="ru-RU" dirty="0" smtClean="0"/>
              <a:t>организма содержащимися </a:t>
            </a:r>
            <a:r>
              <a:rPr lang="ru-RU" dirty="0"/>
              <a:t>в них активными веществами путём их возгонки и последующего всасывания в лёгких и дыхательных путях. Как правило, применяется для употребления курительных смесей, обладающих наркотическими свойствами (табак, гашиш, марихуана, опиум, </a:t>
            </a:r>
            <a:r>
              <a:rPr lang="ru-RU" dirty="0" err="1"/>
              <a:t>крэк</a:t>
            </a:r>
            <a:r>
              <a:rPr lang="ru-RU" dirty="0"/>
              <a:t> и т. п.) благодаря быстрому поступлению насыщенной </a:t>
            </a:r>
            <a:r>
              <a:rPr lang="ru-RU" dirty="0" err="1"/>
              <a:t>психоактивными</a:t>
            </a:r>
            <a:r>
              <a:rPr lang="ru-RU" dirty="0"/>
              <a:t> веществами крови в головной мозг.</a:t>
            </a:r>
          </a:p>
          <a:p>
            <a:r>
              <a:rPr lang="ru-RU" dirty="0"/>
              <a:t>Также словом </a:t>
            </a:r>
            <a:r>
              <a:rPr lang="ru-RU" b="1" dirty="0"/>
              <a:t>курение</a:t>
            </a:r>
            <a:r>
              <a:rPr lang="ru-RU" dirty="0"/>
              <a:t> или </a:t>
            </a:r>
            <a:r>
              <a:rPr lang="ru-RU" b="1" dirty="0" err="1" smtClean="0"/>
              <a:t>воскуре́ние</a:t>
            </a:r>
            <a:r>
              <a:rPr lang="ru-RU" dirty="0"/>
              <a:t> обозначают сожжение или испарение благовоний и ароматических веществ, применяемое в религиозных ритуалах, в ароматерапии и для ароматизации воздуха.</a:t>
            </a:r>
          </a:p>
          <a:p>
            <a:endParaRPr lang="ru-RU" dirty="0"/>
          </a:p>
        </p:txBody>
      </p:sp>
      <p:pic>
        <p:nvPicPr>
          <p:cNvPr id="10248" name="Picture 8" descr="ÐÐ°ÑÑÐ¸Ð½ÐºÐ¸ Ð¿Ð¾ Ð·Ð°Ð¿ÑÐ¾ÑÑ ÐÑÑ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40" y="3499632"/>
            <a:ext cx="5220260" cy="33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ÐÐ°ÑÑÐ¸Ð½ÐºÐ¸ Ð¿Ð¾ Ð·Ð°Ð¿ÑÐ¾ÑÑ ÐÑÑ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40" y="0"/>
            <a:ext cx="5220260" cy="297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5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http://www.zdorlife.ru/kont/gal/pl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26"/>
            <a:ext cx="1969477" cy="26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21145"/>
            <a:ext cx="10131425" cy="1456267"/>
          </a:xfrm>
        </p:spPr>
        <p:txBody>
          <a:bodyPr/>
          <a:lstStyle/>
          <a:p>
            <a:r>
              <a:rPr lang="ru-RU" dirty="0" smtClean="0"/>
              <a:t>алкоголизм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3" y="3311444"/>
            <a:ext cx="4668714" cy="35465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Алкоголизм, </a:t>
            </a:r>
            <a:r>
              <a:rPr lang="ru-RU" dirty="0"/>
              <a:t>также </a:t>
            </a:r>
            <a:r>
              <a:rPr lang="ru-RU" dirty="0" err="1"/>
              <a:t>хрони́ческий</a:t>
            </a:r>
            <a:r>
              <a:rPr lang="ru-RU" dirty="0"/>
              <a:t> </a:t>
            </a:r>
            <a:r>
              <a:rPr lang="ru-RU" dirty="0" err="1"/>
              <a:t>алкоголи́зм</a:t>
            </a:r>
            <a:r>
              <a:rPr lang="ru-RU" dirty="0"/>
              <a:t>, </a:t>
            </a:r>
            <a:r>
              <a:rPr lang="ru-RU" dirty="0" err="1"/>
              <a:t>хрони́ческая</a:t>
            </a:r>
            <a:r>
              <a:rPr lang="ru-RU" dirty="0"/>
              <a:t> </a:t>
            </a:r>
            <a:r>
              <a:rPr lang="ru-RU" dirty="0" err="1"/>
              <a:t>алкого́льная</a:t>
            </a:r>
            <a:r>
              <a:rPr lang="ru-RU" dirty="0"/>
              <a:t> интоксикация, </a:t>
            </a:r>
            <a:r>
              <a:rPr lang="ru-RU" dirty="0" err="1"/>
              <a:t>этилизм</a:t>
            </a:r>
            <a:r>
              <a:rPr lang="ru-RU" dirty="0"/>
              <a:t>, алкогольная токсикомания и др. — хроническое психическое </a:t>
            </a:r>
            <a:r>
              <a:rPr lang="ru-RU" dirty="0" err="1"/>
              <a:t>прогредиентное</a:t>
            </a:r>
            <a:r>
              <a:rPr lang="ru-RU" dirty="0"/>
              <a:t> </a:t>
            </a:r>
            <a:r>
              <a:rPr lang="ru-RU" dirty="0" smtClean="0"/>
              <a:t>заболевание, </a:t>
            </a:r>
            <a:r>
              <a:rPr lang="ru-RU" dirty="0"/>
              <a:t>разновидность </a:t>
            </a:r>
            <a:r>
              <a:rPr lang="ru-RU" dirty="0" smtClean="0"/>
              <a:t>токсикомании, </a:t>
            </a:r>
            <a:r>
              <a:rPr lang="ru-RU" dirty="0"/>
              <a:t>характеризующееся пристрастием к алкоголю (этиловому спирту), с психической и физической зависимостью от </a:t>
            </a:r>
            <a:r>
              <a:rPr lang="ru-RU" dirty="0" smtClean="0"/>
              <a:t>него. </a:t>
            </a:r>
            <a:r>
              <a:rPr lang="ru-RU" dirty="0"/>
              <a:t>Алкоголизм характеризуется потерей контроля над количеством выпиваемого алкоголя, ростом толерантности к алкоголю (нарастание доз спиртного, требующихся для достижения удовлетворения), абстинентным синдромом, токсическим поражением органов, а также провалами в памяти на отдельные события, происходившие в период </a:t>
            </a:r>
            <a:r>
              <a:rPr lang="ru-RU" dirty="0" smtClean="0"/>
              <a:t>опьянения.</a:t>
            </a:r>
            <a:endParaRPr lang="ru-RU" dirty="0"/>
          </a:p>
        </p:txBody>
      </p:sp>
      <p:pic>
        <p:nvPicPr>
          <p:cNvPr id="9225" name="Picture 9" descr="http://www.zdorlife.ru/kont/gal/pl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3048000"/>
            <a:ext cx="2466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http://www.zdorlife.ru/kont/gal/pl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07" y="2849278"/>
            <a:ext cx="3240210" cy="404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51" y="-17626"/>
            <a:ext cx="3944572" cy="29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3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40" y="0"/>
            <a:ext cx="10131425" cy="1456267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10" y="1160585"/>
            <a:ext cx="6040314" cy="5609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Никакие медицинские учреждения не смогут сделать ребенка здоровым, если он не получит навыков здорового образа жизни в семье с самого раннего возраста. </a:t>
            </a:r>
            <a:br>
              <a:rPr lang="ru-RU" dirty="0"/>
            </a:br>
            <a:r>
              <a:rPr lang="ru-RU" dirty="0"/>
              <a:t>2. Высокая работоспособность зависит от двигательной активности, закаливания организма, оптимального сочетания умственного и физического труда.</a:t>
            </a:r>
            <a:br>
              <a:rPr lang="ru-RU" dirty="0"/>
            </a:br>
            <a:r>
              <a:rPr lang="ru-RU" dirty="0"/>
              <a:t>3. Причинами нарушения здоровья могут быть умственное и физическое перенапряжение, избыточный производственный и бытовой шум, недостаточный сон и неполноценный отдых, плохая экология, избыточное и недостаточное питание, вредные привычки, не вовремя оказанная и некачественная медицинская помощь и др.</a:t>
            </a:r>
            <a:br>
              <a:rPr lang="ru-RU" dirty="0"/>
            </a:br>
            <a:r>
              <a:rPr lang="ru-RU" dirty="0"/>
              <a:t>4. Здоровый образ жизни предполагает физическую нагрузку, оптимальный режим труда и отдыха, правильное питание, достаточную двигательную активность, личную гигиену, закаливание, искоренение вредных привычек, позитивное восприятие жизни и др.</a:t>
            </a:r>
            <a:br>
              <a:rPr lang="ru-RU" dirty="0"/>
            </a:br>
            <a:r>
              <a:rPr lang="ru-RU" dirty="0"/>
              <a:t>5. Долголетие обретают в первую очередь те люди, которые в течении всей жизни придерживаются правил здорового образа жизни.</a:t>
            </a:r>
          </a:p>
        </p:txBody>
      </p:sp>
      <p:pic>
        <p:nvPicPr>
          <p:cNvPr id="11266" name="Picture 2" descr="ÐÐ°ÑÑÐ¸Ð½ÐºÐ¸ Ð¿Ð¾ Ð·Ð°Ð¿ÑÐ¾ÑÑ Ð·Ð¾Ð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93" y="1652954"/>
            <a:ext cx="6130708" cy="52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2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883" y="1493949"/>
            <a:ext cx="11281892" cy="495836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1)Какие виды закаливания вам известны? Какое вам более подходит, или вы уже практиковали одно или парочку из них?</a:t>
            </a:r>
          </a:p>
          <a:p>
            <a:r>
              <a:rPr lang="ru-RU" dirty="0" smtClean="0"/>
              <a:t>2)Считаете ли вы </a:t>
            </a:r>
            <a:r>
              <a:rPr lang="ru-RU" dirty="0" err="1" smtClean="0"/>
              <a:t>моржевание</a:t>
            </a:r>
            <a:r>
              <a:rPr lang="ru-RU" smtClean="0"/>
              <a:t>(закалка холодной водой) </a:t>
            </a:r>
            <a:r>
              <a:rPr lang="ru-RU" dirty="0" smtClean="0"/>
              <a:t>опасным для здоровья? Почему?</a:t>
            </a:r>
          </a:p>
          <a:p>
            <a:r>
              <a:rPr lang="ru-RU" dirty="0"/>
              <a:t>3</a:t>
            </a:r>
            <a:r>
              <a:rPr lang="ru-RU" dirty="0" smtClean="0"/>
              <a:t>)Как влияет закаливание на организм?</a:t>
            </a:r>
          </a:p>
          <a:p>
            <a:r>
              <a:rPr lang="ru-RU" dirty="0" smtClean="0"/>
              <a:t>4)Как по вашему должен питаться человек? Что нужно есть и стоит ли есть по режиму?</a:t>
            </a:r>
          </a:p>
          <a:p>
            <a:r>
              <a:rPr lang="ru-RU" dirty="0"/>
              <a:t>5</a:t>
            </a:r>
            <a:r>
              <a:rPr lang="ru-RU" dirty="0" smtClean="0"/>
              <a:t>)Что такое гигиена? Что по вашему личная гигиена?</a:t>
            </a:r>
          </a:p>
          <a:p>
            <a:r>
              <a:rPr lang="ru-RU" dirty="0"/>
              <a:t>6</a:t>
            </a:r>
            <a:r>
              <a:rPr lang="ru-RU" dirty="0" smtClean="0"/>
              <a:t>)Какие предметы нужны для личной гигиены и почему? Важно ли соблюдать ее?</a:t>
            </a:r>
          </a:p>
          <a:p>
            <a:r>
              <a:rPr lang="ru-RU" dirty="0" smtClean="0"/>
              <a:t>7)Какие вредные привычки вы знаете? Что можно считать вредной привычкой?</a:t>
            </a:r>
          </a:p>
          <a:p>
            <a:r>
              <a:rPr lang="ru-RU" dirty="0" smtClean="0"/>
              <a:t>8)Что такое зависимость? Что вызывает зависимость?</a:t>
            </a:r>
          </a:p>
          <a:p>
            <a:r>
              <a:rPr lang="ru-RU" dirty="0" smtClean="0"/>
              <a:t>9)Можно ли победить в себе тягу к вредной привычке? Как можно этого добиться?</a:t>
            </a:r>
          </a:p>
          <a:p>
            <a:r>
              <a:rPr lang="ru-RU" dirty="0" smtClean="0"/>
              <a:t>10)Считаете ли вы, что нужно помогать тем кто попал под зависимость?</a:t>
            </a:r>
          </a:p>
          <a:p>
            <a:r>
              <a:rPr lang="ru-RU" dirty="0" smtClean="0"/>
              <a:t>11)Какая самая тяжелая на ваш взгляд привычка? К чему может привести пятиминутная слабость? Может ли она стоить жизни?</a:t>
            </a:r>
          </a:p>
          <a:p>
            <a:r>
              <a:rPr lang="ru-RU" dirty="0" smtClean="0"/>
              <a:t>12)Стоит ли задуматься о цене жизни? Что это такое, и почему из-за какого то удовольствия нужно убивать себя?</a:t>
            </a:r>
          </a:p>
          <a:p>
            <a:r>
              <a:rPr lang="ru-RU" sz="4300" dirty="0" smtClean="0">
                <a:solidFill>
                  <a:srgbClr val="FF0000"/>
                </a:solidFill>
              </a:rPr>
              <a:t>                           Задумайтесь пожалуйста!</a:t>
            </a:r>
            <a:endParaRPr lang="ru-RU" sz="4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5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ÐÐ°ÑÑÐ¸Ð½ÐºÐ¸ Ð¿Ð¾ Ð·Ð°Ð¿ÑÐ¾ÑÑ Ð¡Ð¿Ð¾Ñ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0" y="0"/>
            <a:ext cx="5143500" cy="2495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90" y="1337733"/>
            <a:ext cx="10131425" cy="1456267"/>
          </a:xfrm>
        </p:spPr>
        <p:txBody>
          <a:bodyPr/>
          <a:lstStyle/>
          <a:p>
            <a:r>
              <a:rPr lang="ru-RU" dirty="0" err="1" smtClean="0"/>
              <a:t>зож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888" y="2675467"/>
            <a:ext cx="10131425" cy="3649133"/>
          </a:xfrm>
        </p:spPr>
        <p:txBody>
          <a:bodyPr/>
          <a:lstStyle/>
          <a:p>
            <a:r>
              <a:rPr lang="ru-RU" b="1" dirty="0"/>
              <a:t>Здоровый образ жизни</a:t>
            </a:r>
            <a:r>
              <a:rPr lang="ru-RU" dirty="0"/>
              <a:t>, </a:t>
            </a:r>
            <a:r>
              <a:rPr lang="ru-RU" b="1" dirty="0"/>
              <a:t>ЗОЖ</a:t>
            </a:r>
            <a:r>
              <a:rPr lang="ru-RU" dirty="0"/>
              <a:t> — образ жизни человека, направленный на сохранение здоровья, профилактику болезней и укрепление человеческого организма в </a:t>
            </a:r>
            <a:r>
              <a:rPr lang="ru-RU" dirty="0" err="1" smtClean="0"/>
              <a:t>целом.ЗОЖ</a:t>
            </a:r>
            <a:r>
              <a:rPr lang="ru-RU" dirty="0" smtClean="0"/>
              <a:t> это не обязательно только </a:t>
            </a:r>
            <a:r>
              <a:rPr lang="ru-RU" dirty="0" err="1" smtClean="0"/>
              <a:t>спорт,это</a:t>
            </a:r>
            <a:r>
              <a:rPr lang="ru-RU" dirty="0" smtClean="0"/>
              <a:t> так же поддержка иммунитета и закалка организма.</a:t>
            </a:r>
            <a:endParaRPr lang="ru-RU" dirty="0"/>
          </a:p>
        </p:txBody>
      </p:sp>
      <p:pic>
        <p:nvPicPr>
          <p:cNvPr id="1033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32" y="-159461"/>
            <a:ext cx="2530653" cy="29943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2407"/>
            <a:ext cx="2751541" cy="19776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183" y="4983885"/>
            <a:ext cx="3383817" cy="187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Элементы здорового образа жизни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1" y="2065867"/>
            <a:ext cx="10588626" cy="468662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Воспитание с раннего детства здоровых привычек и навыков.</a:t>
            </a:r>
          </a:p>
          <a:p>
            <a:r>
              <a:rPr lang="ru-RU" dirty="0"/>
              <a:t>Окружающая среда: безопасная и благоприятная для обитания, знания о влиянии неблагоприятных факторов окружающей среды на здоровье.</a:t>
            </a:r>
          </a:p>
          <a:p>
            <a:r>
              <a:rPr lang="ru-RU" dirty="0"/>
              <a:t>Отказ от курения, наркотиков и употребления </a:t>
            </a:r>
            <a:r>
              <a:rPr lang="ru-RU" dirty="0" smtClean="0"/>
              <a:t>алкоголя.</a:t>
            </a:r>
            <a:endParaRPr lang="ru-RU" dirty="0"/>
          </a:p>
          <a:p>
            <a:r>
              <a:rPr lang="ru-RU" dirty="0"/>
              <a:t>Здоровое питание: количественно умеренное, соответствующее физиологическим особенностям конкретного человека, информированность о качестве употребляемых продуктов, режим питания (употребление пищи в определенное, одно и то же время дня).</a:t>
            </a:r>
          </a:p>
          <a:p>
            <a:r>
              <a:rPr lang="ru-RU" dirty="0"/>
              <a:t>Движение: физически активная жизнь, включая специальные физические упражнения (например, фитнес), с учётом возрастных и физиологических особенностей.</a:t>
            </a:r>
          </a:p>
          <a:p>
            <a:r>
              <a:rPr lang="ru-RU" dirty="0"/>
              <a:t>Личная и общественная гигиена: совокупность гигиенических правил, соблюдение и выполнение которых способствует сохранению и укреплению здоровья, владение навыками первой помощи.</a:t>
            </a:r>
          </a:p>
          <a:p>
            <a:r>
              <a:rPr lang="ru-RU" dirty="0"/>
              <a:t>На физиологическое состояние человека большое влияние оказывает его психоэмоциональное состояние. Поэтому некоторые авторы также выделяют дополнительно следующие аспекты здорового образа </a:t>
            </a:r>
            <a:r>
              <a:rPr lang="ru-RU" dirty="0" smtClean="0"/>
              <a:t>жизни:</a:t>
            </a:r>
            <a:endParaRPr lang="ru-RU" dirty="0"/>
          </a:p>
          <a:p>
            <a:r>
              <a:rPr lang="ru-RU" dirty="0"/>
              <a:t>эмоциональное самочувствие: психогигиена, умение справляться с собственными эмоциями, проблемами;</a:t>
            </a:r>
          </a:p>
          <a:p>
            <a:r>
              <a:rPr lang="ru-RU" dirty="0"/>
              <a:t>интеллектуальное самочувствие: способность человека узнавать и использовать новую информацию для оптимальных действий в новых обстоятельствах. Позитивное мышление.</a:t>
            </a:r>
          </a:p>
          <a:p>
            <a:r>
              <a:rPr lang="ru-RU" dirty="0"/>
              <a:t>духовное самочувствие: способность устанавливать действительно значимые, конструктивные жизненные цели, стремиться к ним и достигать их. Оптимизм.</a:t>
            </a:r>
          </a:p>
          <a:p>
            <a:r>
              <a:rPr lang="ru-RU" dirty="0"/>
              <a:t>Некоторые </a:t>
            </a:r>
            <a:r>
              <a:rPr lang="ru-RU" dirty="0" smtClean="0"/>
              <a:t>исследователи</a:t>
            </a:r>
            <a:r>
              <a:rPr lang="ru-RU" dirty="0"/>
              <a:t> выделяют также «социальное самочувствие» — способность взаимодействовать с другими людьми.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9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r>
              <a:rPr lang="ru-RU" dirty="0" smtClean="0"/>
              <a:t>Закаливание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41" y="1485237"/>
            <a:ext cx="8347073" cy="518812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Закаливание</a:t>
            </a:r>
            <a:r>
              <a:rPr lang="ru-RU" dirty="0"/>
              <a:t> — метод </a:t>
            </a:r>
            <a:r>
              <a:rPr lang="ru-RU" dirty="0" smtClean="0"/>
              <a:t>физиотерапии</a:t>
            </a:r>
            <a:r>
              <a:rPr lang="ru-RU" dirty="0"/>
              <a:t> по воздействию на организм человека различными природными факторами: воздухом, водой, солнцем, низкими и высокими температурами (относительно температуры тела) и пониженным атмосферным давлением, с целью повышения функциональных резервов организма и его устойчивости к неблагоприятному воздействию этих </a:t>
            </a:r>
            <a:r>
              <a:rPr lang="ru-RU" dirty="0" smtClean="0"/>
              <a:t>факторов. </a:t>
            </a:r>
            <a:r>
              <a:rPr lang="ru-RU" dirty="0"/>
              <a:t>Закаливание следует рассматривать, как попытку приблизить образ жизни человека к естественному, не дать угаснуть врождённым адаптационным способностям организма.</a:t>
            </a:r>
          </a:p>
          <a:p>
            <a:r>
              <a:rPr lang="ru-RU" dirty="0"/>
              <a:t>При действии факторов окружающей среды в организме возникает сложный физиологический комплекс ответных реакций, в котором участвуют не отдельные органы, а определённым образом организованные и соподчинённые между собой функциональные системы, направленные на поддержание температуры тела на постоянном </a:t>
            </a:r>
            <a:r>
              <a:rPr lang="ru-RU" dirty="0" smtClean="0"/>
              <a:t>уровне.</a:t>
            </a:r>
            <a:endParaRPr lang="ru-RU" dirty="0"/>
          </a:p>
          <a:p>
            <a:r>
              <a:rPr lang="ru-RU" dirty="0"/>
              <a:t>Закаливание — испытанное средство укрепления </a:t>
            </a:r>
            <a:r>
              <a:rPr lang="ru-RU" dirty="0" smtClean="0"/>
              <a:t>здоровья. </a:t>
            </a:r>
            <a:r>
              <a:rPr lang="ru-RU" dirty="0"/>
              <a:t>В основе закаливающих процедур лежит многократное воздействие тепла, охлаждения и солнечных лучей. При этом у человека постепенно вырабатывается адаптация к внешней среде. В процессе закаливания совершенствуется работа организма: улучшаются физико-химическое состояние клеток, деятельность всех органов и их систем. В результате закаливания увеличивается работоспособность, снижается заболеваемость, особенно простудного характера, улучшается </a:t>
            </a:r>
            <a:r>
              <a:rPr lang="ru-RU" dirty="0" smtClean="0"/>
              <a:t>самочувствие.</a:t>
            </a:r>
            <a:endParaRPr lang="ru-RU" dirty="0"/>
          </a:p>
          <a:p>
            <a:r>
              <a:rPr lang="ru-RU" dirty="0"/>
              <a:t>В качестве закаливающих процедур широко используется пребывание и занятие спортом на свежем воздухе, а также водные процедуры (обтирание, обливание холодной водой, купание, контрастный душ, недолгие погружения в холодные ванны или воду).</a:t>
            </a:r>
          </a:p>
          <a:p>
            <a:endParaRPr lang="ru-RU" dirty="0"/>
          </a:p>
        </p:txBody>
      </p:sp>
      <p:pic>
        <p:nvPicPr>
          <p:cNvPr id="2050" name="Picture 2" descr="ÐÐ°ÑÑÐ¸Ð½ÐºÐ¸ Ð¿Ð¾ Ð·Ð°Ð¿ÑÐ¾ÑÑ Ð·Ð°ÐºÐ°Ð»Ð¸Ð²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62" y="-1"/>
            <a:ext cx="3596298" cy="276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·Ð°ÐºÐ°Ð»Ð¸Ð²Ð°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8" y="4176346"/>
            <a:ext cx="3962402" cy="268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·Ð°ÐºÐ°Ð»Ð¸Ð²Ð°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76" y="-1"/>
            <a:ext cx="3274593" cy="170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Здоровое 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5894"/>
            <a:ext cx="10131425" cy="3649133"/>
          </a:xfrm>
        </p:spPr>
        <p:txBody>
          <a:bodyPr/>
          <a:lstStyle/>
          <a:p>
            <a:r>
              <a:rPr lang="ru-RU" b="1" dirty="0"/>
              <a:t>Здоровое питание</a:t>
            </a:r>
            <a:r>
              <a:rPr lang="ru-RU" dirty="0"/>
              <a:t> — это питание, обеспечивающее рост, нормальное развитие и жизнедеятельность человека, способствующая укреплению его здоровья и профилактике </a:t>
            </a:r>
            <a:r>
              <a:rPr lang="ru-RU" dirty="0" smtClean="0"/>
              <a:t>заболеваний. </a:t>
            </a:r>
            <a:r>
              <a:rPr lang="ru-RU" dirty="0"/>
              <a:t>Соблюдение правил здорового питания в сочетании с регулярными физическими упражнениями сокращает риск хронических заболеваний и расстройств, таких как ожирение, сердечно-сосудистые заболевания, диабет, повышенное давление и </a:t>
            </a:r>
            <a:r>
              <a:rPr lang="ru-RU" dirty="0" smtClean="0"/>
              <a:t>рак.</a:t>
            </a:r>
            <a:endParaRPr lang="ru-RU" dirty="0"/>
          </a:p>
        </p:txBody>
      </p:sp>
      <p:pic>
        <p:nvPicPr>
          <p:cNvPr id="3076" name="Picture 4" descr="ÐÐ°ÑÑÐ¸Ð½ÐºÐ¸ Ð¿Ð¾ Ð·Ð°Ð¿ÑÐ¾ÑÑ Ð·Ð´Ð¾ÑÐ¾Ð²Ð¾Ðµ Ð¿Ð¸Ñ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46" y="3306750"/>
            <a:ext cx="4815254" cy="35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·Ð´Ð¾ÑÐ¾Ð²Ð¾Ðµ Ð¿Ð¸ÑÐ°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3139"/>
            <a:ext cx="4073148" cy="305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010" y="0"/>
            <a:ext cx="2804990" cy="1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Ð°ÑÑÐ¸Ð½ÐºÐ¸ Ð¿Ð¾ Ð·Ð°Ð¿ÑÐ¾ÑÑ Ð·Ð´Ð¾ÑÐ¾Ð²Ð¾Ðµ Ð¿Ð¸ÑÐ°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48" y="4460970"/>
            <a:ext cx="3303598" cy="23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33" y="979417"/>
            <a:ext cx="7945560" cy="491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фитнес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62" y="1157328"/>
            <a:ext cx="10131425" cy="3649133"/>
          </a:xfrm>
        </p:spPr>
        <p:txBody>
          <a:bodyPr/>
          <a:lstStyle/>
          <a:p>
            <a:r>
              <a:rPr lang="ru-RU" b="1" dirty="0" err="1"/>
              <a:t>Фи́тнес</a:t>
            </a:r>
            <a:r>
              <a:rPr lang="ru-RU" dirty="0"/>
              <a:t> (англ. </a:t>
            </a:r>
            <a:r>
              <a:rPr lang="ru-RU" i="1" dirty="0" err="1"/>
              <a:t>fitness</a:t>
            </a:r>
            <a:r>
              <a:rPr lang="ru-RU" dirty="0"/>
              <a:t>, от глагола </a:t>
            </a:r>
            <a:r>
              <a:rPr lang="ru-RU" i="1" dirty="0"/>
              <a:t>«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/>
              <a:t>fit</a:t>
            </a:r>
            <a:r>
              <a:rPr lang="ru-RU" i="1" dirty="0"/>
              <a:t>»</a:t>
            </a:r>
            <a:r>
              <a:rPr lang="ru-RU" dirty="0"/>
              <a:t> — соответствовать, быть в хорошей форме) — в более широком смысле — это общая физическая подготовленность организма </a:t>
            </a:r>
            <a:r>
              <a:rPr lang="ru-RU" u="sng" dirty="0"/>
              <a:t>человека</a:t>
            </a:r>
            <a:r>
              <a:rPr lang="ru-RU" dirty="0" smtClean="0"/>
              <a:t>.</a:t>
            </a:r>
          </a:p>
          <a:p>
            <a:r>
              <a:rPr lang="ru-RU" dirty="0"/>
              <a:t>В узком смысле </a:t>
            </a:r>
            <a:r>
              <a:rPr lang="ru-RU" b="1" dirty="0"/>
              <a:t>фитнес</a:t>
            </a:r>
            <a:r>
              <a:rPr lang="ru-RU" dirty="0"/>
              <a:t> — это оздоровительная методика, позволяющая изменить формы тела и его вес и надолго закрепить достигнутый результат. Она включает в себя физические тренировки в сочетании с правильно подобранной диетой. И упражнения, и диета в фитнесе подбираются индивидуально — в зависимости от противопоказаний, возраста, состояния здоровья, строения и особенностей фигуры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6" name="Picture 6" descr="ÐÐ°ÑÑÐ¸Ð½ÐºÐ¸ Ð¿Ð¾ Ð·Ð°Ð¿ÑÐ¾ÑÑ ÑÐ¸ÑÐ½ÐµÑ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974" y="4164012"/>
            <a:ext cx="4045026" cy="269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" y="3733708"/>
            <a:ext cx="4344377" cy="310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60" y="4411458"/>
            <a:ext cx="3675693" cy="24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34" y="-76200"/>
            <a:ext cx="10131425" cy="1456267"/>
          </a:xfrm>
        </p:spPr>
        <p:txBody>
          <a:bodyPr/>
          <a:lstStyle/>
          <a:p>
            <a:r>
              <a:rPr lang="ru-RU" dirty="0" smtClean="0"/>
              <a:t>гигиена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67" y="1194489"/>
            <a:ext cx="10667757" cy="4226169"/>
          </a:xfrm>
        </p:spPr>
        <p:txBody>
          <a:bodyPr>
            <a:normAutofit/>
          </a:bodyPr>
          <a:lstStyle/>
          <a:p>
            <a:r>
              <a:rPr lang="ru-RU" b="1" dirty="0" err="1"/>
              <a:t>Гигие́на</a:t>
            </a:r>
            <a:r>
              <a:rPr lang="ru-RU" dirty="0"/>
              <a:t> (</a:t>
            </a:r>
            <a:r>
              <a:rPr lang="ru-RU" dirty="0" smtClean="0"/>
              <a:t>греч.</a:t>
            </a:r>
            <a:r>
              <a:rPr lang="ru-RU" dirty="0"/>
              <a:t> </a:t>
            </a:r>
            <a:r>
              <a:rPr lang="ru-RU" dirty="0" err="1"/>
              <a:t>hygieinós</a:t>
            </a:r>
            <a:r>
              <a:rPr lang="ru-RU" dirty="0"/>
              <a:t>, </a:t>
            </a:r>
            <a:r>
              <a:rPr lang="ru-RU" dirty="0" smtClean="0"/>
              <a:t>здоровый)</a:t>
            </a:r>
            <a:r>
              <a:rPr lang="ru-RU" dirty="0"/>
              <a:t> — раздел медицины, изучающий влияние условий жизни и труда на здоровье человека и разрабатывающий меры (санитарные нормы и правила), направленные на предупреждение заболеваний, обеспечение оптимальных условий существования, укрепление здоровья и продление </a:t>
            </a:r>
            <a:r>
              <a:rPr lang="ru-RU" dirty="0" smtClean="0"/>
              <a:t>жизни; </a:t>
            </a:r>
            <a:r>
              <a:rPr lang="ru-RU" dirty="0"/>
              <a:t>медицинская наука (</a:t>
            </a:r>
            <a:r>
              <a:rPr lang="ru-RU" i="1" dirty="0"/>
              <a:t>гигиенистика</a:t>
            </a:r>
            <a:r>
              <a:rPr lang="ru-RU" dirty="0"/>
              <a:t>), изучающая влияние факторов окружающей среды на здоровье человека, его работоспособность и продолжительность жизни, разрабатывающая нормативы, требования и санитарные мероприятия, направленные на оздоровление населенных мест, условий жизни и деятельности </a:t>
            </a:r>
            <a:r>
              <a:rPr lang="ru-RU" dirty="0" smtClean="0"/>
              <a:t>людей.</a:t>
            </a:r>
            <a:endParaRPr lang="ru-RU" dirty="0"/>
          </a:p>
          <a:p>
            <a:r>
              <a:rPr lang="ru-RU" dirty="0"/>
              <a:t>Как следствие, гигиена имеет два объекта изучения — факторы окружающей среды и реакцию организма, и пользуется знаниями и методами физики, химии, биологии, географии и др. наук, изучающих окружающую среду, и медицинских дисциплин, как физиологии, анатомии и патофизиологии, </a:t>
            </a:r>
            <a:r>
              <a:rPr lang="ru-RU" dirty="0" smtClean="0"/>
              <a:t>эпидемиологии, </a:t>
            </a:r>
            <a:r>
              <a:rPr lang="ru-RU" dirty="0"/>
              <a:t>клинической </a:t>
            </a:r>
            <a:r>
              <a:rPr lang="ru-RU" dirty="0" err="1"/>
              <a:t>медицины,др</a:t>
            </a:r>
            <a:r>
              <a:rPr lang="ru-RU" dirty="0"/>
              <a:t>., а также использует статистические и аналитические приёмы таких наук как математика, экономика, социология.</a:t>
            </a:r>
          </a:p>
          <a:p>
            <a:endParaRPr lang="ru-RU" dirty="0"/>
          </a:p>
        </p:txBody>
      </p:sp>
      <p:pic>
        <p:nvPicPr>
          <p:cNvPr id="6150" name="Picture 6" descr="ÐÐ°ÑÑÐ¸Ð½ÐºÐ¸ Ð¿Ð¾ Ð·Ð°Ð¿ÑÐ¾ÑÑ Ð³Ð¸Ð³Ð¸Ðµ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294" y="4549280"/>
            <a:ext cx="2901706" cy="22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hygiene mou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8051"/>
            <a:ext cx="2182202" cy="133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4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41" y="-21655"/>
            <a:ext cx="10131425" cy="1456267"/>
          </a:xfrm>
        </p:spPr>
        <p:txBody>
          <a:bodyPr/>
          <a:lstStyle/>
          <a:p>
            <a:r>
              <a:rPr lang="ru-RU" dirty="0" smtClean="0"/>
              <a:t>Зависимости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zdorlife.ru/kont/gal/pl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»ÐµÐ³ÐºÐ¸Ðµ ÐºÑÑÐ¸Ð»ÑÑÐ¸ÐºÐ° 30 Ð»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51" y="4144473"/>
            <a:ext cx="4353249" cy="271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Ð½Ð°ÑÐºÐ¾Ð¼Ð°Ð½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99" y="3912577"/>
            <a:ext cx="3607232" cy="29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36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Другая 3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561E60"/>
      </a:accent1>
      <a:accent2>
        <a:srgbClr val="812E90"/>
      </a:accent2>
      <a:accent3>
        <a:srgbClr val="348572"/>
      </a:accent3>
      <a:accent4>
        <a:srgbClr val="348572"/>
      </a:accent4>
      <a:accent5>
        <a:srgbClr val="801B14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324</TotalTime>
  <Words>347</Words>
  <Application>Microsoft Office PowerPoint</Application>
  <PresentationFormat>Широкоэкранный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Небеса</vt:lpstr>
      <vt:lpstr>Здоровый образ жизни</vt:lpstr>
      <vt:lpstr>зож</vt:lpstr>
      <vt:lpstr>Элементы здорового образа жизни </vt:lpstr>
      <vt:lpstr>Закаливание </vt:lpstr>
      <vt:lpstr>Здоровое питание</vt:lpstr>
      <vt:lpstr>Презентация PowerPoint</vt:lpstr>
      <vt:lpstr>фитнес</vt:lpstr>
      <vt:lpstr>гигиена</vt:lpstr>
      <vt:lpstr>Зависимости</vt:lpstr>
      <vt:lpstr>Наркомания</vt:lpstr>
      <vt:lpstr>Курение</vt:lpstr>
      <vt:lpstr>алкоголизм</vt:lpstr>
      <vt:lpstr>выводы</vt:lpstr>
      <vt:lpstr>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2018-04-16T14:19:05Z</dcterms:created>
  <dcterms:modified xsi:type="dcterms:W3CDTF">2018-04-16T19:43:36Z</dcterms:modified>
</cp:coreProperties>
</file>