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8" r:id="rId5"/>
    <p:sldId id="269" r:id="rId6"/>
    <p:sldId id="260" r:id="rId7"/>
    <p:sldId id="261" r:id="rId8"/>
    <p:sldId id="266" r:id="rId9"/>
    <p:sldId id="262" r:id="rId10"/>
    <p:sldId id="263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F1A5A9-5BF2-4BAB-9AB1-F8FF858939CB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7CBCDD-F30A-4051-8E39-C4BDEAC08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3&amp;text=%D1%83%D1%87%D0%B5%D0%BD%D0%B8%D0%BA&amp;fp=3&amp;img_url=http://director.edu54.ru/sites/default/files/images/2010/12/7b3e53f5bc577a135bccf6670909018cacde4eaf.preview.JPG&amp;pos=109&amp;uinfo=ww-1583-wh-760-fw-1358-fh-554-pd-1&amp;rpt=simag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1&amp;text=%D0%B1%D0%BE%D1%87%D0%BA%D0%B8%20%D1%81%20%D0%B2%D0%BE%D0%B4%D0%BE%D0%B9&amp;fp=1&amp;pos=31&amp;uinfo=ww-1583-wh-760-fw-1358-fh-554-pd-1&amp;rpt=simage&amp;img_url=http://www.ro.all.biz/img/ro/catalog/small/2684.jpe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p=2&amp;text=%D0%BC%D1%83%D0%B4%D1%80%D0%B0%D1%8F%20%D1%81%D0%BE%D0%B2%D0%B0&amp;fp=2&amp;img_url=http://i.istockimg.com/file_thumbview_approve/5411871/2/stock-illustration-5411871-wise-owl-cartoon.jpg&amp;pos=83&amp;uinfo=ww-1583-wh-760-fw-1358-fh-554-pd-1&amp;rpt=simag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1%83%D1%87%D0%B5%D0%BD%D0%B8%D0%BA&amp;fp=0&amp;img_url=http://main1.edusite.ru/images/p29_1zh.jpg&amp;pos=4&amp;uinfo=ww-1583-wh-760-fw-1358-fh-554-pd-1&amp;rpt=sim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images.yandex.ru/yandsearch?text=%D0%B7%D0%BD%D0%B0%D0%B9%D0%BA%D0%B0&amp;fp=0&amp;pos=2&amp;uinfo=ww-1583-wh-760-fw-1358-fh-554-pd-1&amp;rpt=simage&amp;img_url=http://www.yarfoto.ru/klipart3/853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D%D0%B5%D0%B7%D0%BD%D0%B0%D0%B9%D0%BA%D0%B0&amp;fp=0&amp;pos=2&amp;uinfo=ww-1583-wh-760-fw-1358-fh-554-pd-1&amp;rpt=simage&amp;img_url=http://www.verytiksi.ru/_pu/5/80739205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images.yandex.ru/yandsearch?p=1&amp;text=%D0%B7%D0%BD%D0%B0%D0%B9%D0%BA%D0%B0&amp;fp=1&amp;pos=36&amp;uinfo=ww-1583-wh-760-fw-1358-fh-554-pd-1&amp;rpt=simage&amp;img_url=http://img-fotki.yandex.ru/get/4529/141089919.3/0_5d7f0_d7364f38_X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img_url=http://cook-alliance.ru/images/annex/o_f4b87_f79fa_fef8866.jpg&amp;text=%D1%81%D0%BB%D0%B8%D0%B2%D0%B0&amp;noreask=1&amp;pos=0&amp;lr=2&amp;rpt=simage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20206"/>
            <a:ext cx="6984776" cy="21848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Решение задач с помощью уравнений.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5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4752528" cy="151216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Учитель: Алексеева Наталья Евгеньевна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ГБОУ </a:t>
            </a:r>
            <a:r>
              <a:rPr lang="ru-RU" b="1" dirty="0" smtClean="0">
                <a:solidFill>
                  <a:schemeClr val="tx1"/>
                </a:solidFill>
              </a:rPr>
              <a:t>СОШ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№292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Санкт-Петербург</a:t>
            </a: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7410" name="Picture 2" descr="http://im8-tub-ru.yandex.net/i?id=272195674-2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2352262" cy="1764197"/>
          </a:xfrm>
          <a:prstGeom prst="rect">
            <a:avLst/>
          </a:prstGeom>
          <a:noFill/>
        </p:spPr>
      </p:pic>
      <p:pic>
        <p:nvPicPr>
          <p:cNvPr id="6" name="Picture 1" descr="C:\Users\Наташа\Pictures\сов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5748" y="3933056"/>
            <a:ext cx="1726692" cy="2472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2628920" cy="864096"/>
          </a:xfrm>
        </p:spPr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344816" cy="4032448"/>
          </a:xfrm>
        </p:spPr>
        <p:txBody>
          <a:bodyPr/>
          <a:lstStyle/>
          <a:p>
            <a:r>
              <a:rPr lang="ru-RU" b="1" dirty="0"/>
              <a:t>В двух бочках 80 литров воды. Если из первой бочки перелить во вторую 10 л, то в первой будет в 3 раза меньше воды, чем во второй. Сколько воды в каждой бочке?</a:t>
            </a:r>
            <a:endParaRPr lang="ru-RU" dirty="0"/>
          </a:p>
          <a:p>
            <a:endParaRPr lang="ru-RU" dirty="0"/>
          </a:p>
        </p:txBody>
      </p:sp>
      <p:pic>
        <p:nvPicPr>
          <p:cNvPr id="13314" name="Picture 2" descr="C:\Users\Наташа\Pictures\ведерко с вод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85184"/>
            <a:ext cx="1352550" cy="1428750"/>
          </a:xfrm>
          <a:prstGeom prst="rect">
            <a:avLst/>
          </a:prstGeom>
          <a:noFill/>
        </p:spPr>
      </p:pic>
      <p:pic>
        <p:nvPicPr>
          <p:cNvPr id="4098" name="Picture 2" descr="http://annodomini.ucoz.ru/_fr/2/5730135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645024"/>
            <a:ext cx="3810000" cy="3057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2736304" cy="100811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Задача.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80728"/>
            <a:ext cx="6301328" cy="3384376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Бронза </a:t>
            </a:r>
            <a:r>
              <a:rPr lang="ru-RU" b="1" dirty="0"/>
              <a:t>содержит 41 часть меди, 8 частей олова и 1 часть цинка. Сколько будет весить кусок бронзы, в котором цинка на 1 кг 484 г меньше, чем олова?</a:t>
            </a:r>
            <a:endParaRPr lang="ru-RU" dirty="0"/>
          </a:p>
          <a:p>
            <a:endParaRPr lang="ru-RU" dirty="0"/>
          </a:p>
        </p:txBody>
      </p:sp>
      <p:pic>
        <p:nvPicPr>
          <p:cNvPr id="15362" name="Picture 2" descr="C:\Users\Наташа\Pictures\бронз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44707"/>
            <a:ext cx="3672408" cy="294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268760"/>
            <a:ext cx="3312368" cy="432048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Задача.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84784"/>
            <a:ext cx="7211144" cy="32335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Дети </a:t>
            </a:r>
            <a:r>
              <a:rPr lang="ru-RU" b="1" dirty="0"/>
              <a:t>играли в лото на орехи. Ване очень не везло: он сыграл 4 партии и, проиграв их все, отдал 255 орехов, при этом в каждой новой партии проигрывал вчетверо больше орехов, чем в предыдущей. Сколько орехов проиграл Ваня в последней партии?</a:t>
            </a:r>
            <a:endParaRPr lang="ru-RU" dirty="0"/>
          </a:p>
          <a:p>
            <a:endParaRPr lang="ru-RU" dirty="0"/>
          </a:p>
        </p:txBody>
      </p:sp>
      <p:pic>
        <p:nvPicPr>
          <p:cNvPr id="16386" name="Picture 2" descr="C:\Users\Наташа\Pictures\орех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21088"/>
            <a:ext cx="2899209" cy="1932806"/>
          </a:xfrm>
          <a:prstGeom prst="rect">
            <a:avLst/>
          </a:prstGeom>
          <a:noFill/>
        </p:spPr>
      </p:pic>
      <p:pic>
        <p:nvPicPr>
          <p:cNvPr id="16387" name="Picture 3" descr="C:\Users\Наташа\Pictures\лотт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2133600" cy="1420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5869280" cy="3960440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sz="3200" dirty="0" smtClean="0">
                <a:solidFill>
                  <a:schemeClr val="tx1"/>
                </a:solidFill>
              </a:rPr>
              <a:t>печатные материалы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im3-tub-ru.yandex.net/i?id=423455545-47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293378"/>
            <a:ext cx="3208759" cy="29528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2952328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  <a:effectLst/>
              </a:rPr>
              <a:t>Вопросы</a:t>
            </a:r>
            <a:r>
              <a:rPr lang="ru-RU" dirty="0" smtClean="0">
                <a:solidFill>
                  <a:schemeClr val="accent1"/>
                </a:solidFill>
              </a:rPr>
              <a:t>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7488832" cy="3600400"/>
          </a:xfrm>
        </p:spPr>
        <p:txBody>
          <a:bodyPr>
            <a:normAutofit/>
          </a:bodyPr>
          <a:lstStyle/>
          <a:p>
            <a:r>
              <a:rPr lang="ru-RU" dirty="0" smtClean="0"/>
              <a:t>Что называется уравнением?</a:t>
            </a:r>
          </a:p>
          <a:p>
            <a:r>
              <a:rPr lang="ru-RU" dirty="0" smtClean="0"/>
              <a:t>Что называют корнем уравнения?</a:t>
            </a:r>
          </a:p>
          <a:p>
            <a:r>
              <a:rPr lang="ru-RU" dirty="0" smtClean="0"/>
              <a:t>Что значит решить уравнение?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http://im2-tub-ru.yandex.net/i?id=422474110-4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717032"/>
            <a:ext cx="3946998" cy="2792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2592288" cy="835536"/>
          </a:xfrm>
        </p:spPr>
        <p:txBody>
          <a:bodyPr/>
          <a:lstStyle/>
          <a:p>
            <a:r>
              <a:rPr lang="ru-RU" dirty="0" smtClean="0"/>
              <a:t>Устно: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704856" cy="4104456"/>
          </a:xfrm>
        </p:spPr>
        <p:txBody>
          <a:bodyPr>
            <a:normAutofit/>
          </a:bodyPr>
          <a:lstStyle/>
          <a:p>
            <a:r>
              <a:rPr lang="ru-RU" b="1" dirty="0" smtClean="0"/>
              <a:t> Найдите квадраты чисел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2; 5; 7; 8; 15; 10. </a:t>
            </a:r>
          </a:p>
          <a:p>
            <a:endParaRPr lang="ru-RU" dirty="0" smtClean="0"/>
          </a:p>
          <a:p>
            <a:r>
              <a:rPr lang="ru-RU" b="1" dirty="0" smtClean="0"/>
              <a:t>Найдите кубы чисел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3; 5; 4; 10.</a:t>
            </a:r>
          </a:p>
          <a:p>
            <a:endParaRPr lang="ru-RU" b="1" dirty="0" smtClean="0"/>
          </a:p>
          <a:p>
            <a:r>
              <a:rPr lang="ru-RU" b="1" dirty="0" smtClean="0"/>
              <a:t>Какой цифрой заканчивается квадрат числа</a:t>
            </a:r>
            <a:r>
              <a:rPr lang="ru-RU" i="1" dirty="0" smtClean="0"/>
              <a:t> </a:t>
            </a:r>
            <a:r>
              <a:rPr lang="ru-RU" dirty="0" smtClean="0"/>
              <a:t>156739</a:t>
            </a:r>
            <a:r>
              <a:rPr lang="ru-RU" b="1" dirty="0" smtClean="0"/>
              <a:t>?</a:t>
            </a:r>
            <a:r>
              <a:rPr lang="ru-RU" dirty="0" smtClean="0"/>
              <a:t>  109537</a:t>
            </a:r>
            <a:r>
              <a:rPr lang="ru-RU" b="1" dirty="0" smtClean="0"/>
              <a:t>?</a:t>
            </a:r>
          </a:p>
          <a:p>
            <a:endParaRPr lang="ru-RU" dirty="0"/>
          </a:p>
        </p:txBody>
      </p:sp>
      <p:pic>
        <p:nvPicPr>
          <p:cNvPr id="5" name="Picture 2" descr="C:\Users\Наташа\Pictures\думает учен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364482" cy="2407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262892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Устно: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04864"/>
            <a:ext cx="7488832" cy="2448272"/>
          </a:xfrm>
        </p:spPr>
        <p:txBody>
          <a:bodyPr/>
          <a:lstStyle/>
          <a:p>
            <a:r>
              <a:rPr lang="ru-RU" b="1" dirty="0" smtClean="0"/>
              <a:t>Квадрат  какого числа равен </a:t>
            </a:r>
          </a:p>
          <a:p>
            <a:pPr>
              <a:buNone/>
            </a:pPr>
            <a:r>
              <a:rPr lang="ru-RU" b="1" dirty="0" smtClean="0"/>
              <a:t>     4</a:t>
            </a:r>
            <a:r>
              <a:rPr lang="ru-RU" dirty="0" smtClean="0"/>
              <a:t>; </a:t>
            </a:r>
            <a:r>
              <a:rPr lang="ru-RU" b="1" dirty="0" smtClean="0"/>
              <a:t>16</a:t>
            </a:r>
            <a:r>
              <a:rPr lang="ru-RU" dirty="0" smtClean="0"/>
              <a:t>; </a:t>
            </a:r>
            <a:r>
              <a:rPr lang="ru-RU" b="1" dirty="0" smtClean="0"/>
              <a:t>36</a:t>
            </a:r>
            <a:r>
              <a:rPr lang="ru-RU" dirty="0" smtClean="0"/>
              <a:t>; </a:t>
            </a:r>
            <a:r>
              <a:rPr lang="ru-RU" b="1" dirty="0" smtClean="0"/>
              <a:t>81</a:t>
            </a:r>
            <a:r>
              <a:rPr lang="ru-RU" dirty="0" smtClean="0"/>
              <a:t>;</a:t>
            </a:r>
            <a:r>
              <a:rPr lang="ru-RU" b="1" dirty="0" smtClean="0"/>
              <a:t> 900?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Куб  какого числа равен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dirty="0" smtClean="0"/>
              <a:t> </a:t>
            </a:r>
            <a:r>
              <a:rPr lang="ru-RU" b="1" dirty="0" smtClean="0"/>
              <a:t>8</a:t>
            </a:r>
            <a:r>
              <a:rPr lang="ru-RU" dirty="0" smtClean="0"/>
              <a:t>; </a:t>
            </a:r>
            <a:r>
              <a:rPr lang="ru-RU" b="1" dirty="0" smtClean="0"/>
              <a:t>64</a:t>
            </a:r>
            <a:r>
              <a:rPr lang="ru-RU" dirty="0" smtClean="0"/>
              <a:t>; </a:t>
            </a:r>
            <a:r>
              <a:rPr lang="ru-RU" b="1" dirty="0" smtClean="0"/>
              <a:t>125</a:t>
            </a:r>
            <a:r>
              <a:rPr lang="ru-RU" dirty="0" smtClean="0"/>
              <a:t>; </a:t>
            </a:r>
            <a:r>
              <a:rPr lang="ru-RU" b="1" dirty="0" smtClean="0"/>
              <a:t>27000?</a:t>
            </a:r>
          </a:p>
          <a:p>
            <a:endParaRPr lang="ru-RU" dirty="0"/>
          </a:p>
        </p:txBody>
      </p:sp>
      <p:pic>
        <p:nvPicPr>
          <p:cNvPr id="4" name="Picture 2" descr="http://detsad36.ru/img/smet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573016"/>
            <a:ext cx="3096345" cy="3155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2656"/>
            <a:ext cx="8183880" cy="792088"/>
          </a:xfrm>
        </p:spPr>
        <p:txBody>
          <a:bodyPr/>
          <a:lstStyle/>
          <a:p>
            <a:r>
              <a:rPr lang="ru-RU" dirty="0" smtClean="0"/>
              <a:t>Угадайте корень уравнения:</a:t>
            </a:r>
            <a:endParaRPr lang="ru-RU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  <a:lum contrast="-55000"/>
          </a:blip>
          <a:srcRect/>
          <a:stretch>
            <a:fillRect/>
          </a:stretch>
        </p:blipFill>
        <p:spPr bwMode="auto">
          <a:xfrm>
            <a:off x="1259632" y="1556792"/>
            <a:ext cx="3814703" cy="145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http://www.kornilova.by/upload/iblock/c17/neznaika2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501008"/>
            <a:ext cx="3488859" cy="2780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2484904" cy="50405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Задача.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643192" cy="4392487"/>
          </a:xfrm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b="1" dirty="0"/>
              <a:t>Алёша задумал число. Он прибавил к нему 5, потом разделил </a:t>
            </a:r>
            <a:r>
              <a:rPr lang="ru-RU" b="1" dirty="0" smtClean="0"/>
              <a:t>на </a:t>
            </a:r>
            <a:r>
              <a:rPr lang="ru-RU" b="1" dirty="0"/>
              <a:t>3, умножил на 4, отнял 6, разделил на 7 и получил число 2. Какое число задумал Алёша?</a:t>
            </a:r>
            <a:endParaRPr lang="ru-RU" dirty="0"/>
          </a:p>
        </p:txBody>
      </p:sp>
      <p:pic>
        <p:nvPicPr>
          <p:cNvPr id="3073" name="Picture 1" descr="C:\Users\Наташа\Pictures\мальчик думает.jpg"/>
          <p:cNvPicPr>
            <a:picLocks noChangeAspect="1" noChangeArrowheads="1"/>
          </p:cNvPicPr>
          <p:nvPr/>
        </p:nvPicPr>
        <p:blipFill>
          <a:blip r:embed="rId2" cstate="print">
            <a:lum bright="-6000" contrast="3000"/>
          </a:blip>
          <a:srcRect/>
          <a:stretch>
            <a:fillRect/>
          </a:stretch>
        </p:blipFill>
        <p:spPr bwMode="auto">
          <a:xfrm>
            <a:off x="3491880" y="4077072"/>
            <a:ext cx="2432885" cy="2185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3204984" cy="79208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Упростите: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4186808" cy="3528392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  2</a:t>
            </a:r>
            <a:r>
              <a:rPr lang="en-US" b="1" dirty="0"/>
              <a:t>a </a:t>
            </a:r>
            <a:r>
              <a:rPr lang="ru-RU" b="1" dirty="0"/>
              <a:t>+ 3</a:t>
            </a:r>
            <a:r>
              <a:rPr lang="en-US" b="1" dirty="0" smtClean="0"/>
              <a:t>a</a:t>
            </a:r>
            <a:endParaRPr lang="ru-RU" b="1" dirty="0"/>
          </a:p>
          <a:p>
            <a:pPr lvl="0">
              <a:buNone/>
            </a:pPr>
            <a:r>
              <a:rPr lang="ru-RU" dirty="0" smtClean="0"/>
              <a:t>  </a:t>
            </a:r>
            <a:r>
              <a:rPr lang="en-US" b="1" dirty="0" smtClean="0"/>
              <a:t>m </a:t>
            </a:r>
            <a:r>
              <a:rPr lang="ru-RU" b="1" dirty="0" smtClean="0"/>
              <a:t> </a:t>
            </a:r>
            <a:r>
              <a:rPr lang="ru-RU" b="1" dirty="0"/>
              <a:t>+ </a:t>
            </a:r>
            <a:r>
              <a:rPr lang="en-US" b="1" dirty="0"/>
              <a:t>16m        </a:t>
            </a:r>
            <a:r>
              <a:rPr lang="en-US" b="1" dirty="0" smtClean="0"/>
              <a:t> 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  </a:t>
            </a:r>
            <a:r>
              <a:rPr lang="en-US" b="1" dirty="0" smtClean="0"/>
              <a:t>4a + 90a</a:t>
            </a:r>
            <a:endParaRPr lang="ru-RU" b="1" dirty="0"/>
          </a:p>
          <a:p>
            <a:pPr lvl="0"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b="1" dirty="0" smtClean="0"/>
              <a:t>86b </a:t>
            </a:r>
            <a:r>
              <a:rPr lang="en-US" b="1" dirty="0"/>
              <a:t>– </a:t>
            </a:r>
            <a:r>
              <a:rPr lang="en-US" b="1" dirty="0" smtClean="0"/>
              <a:t>77b</a:t>
            </a:r>
            <a:endParaRPr lang="ru-RU" b="1" dirty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b="1" dirty="0" smtClean="0"/>
              <a:t>209n + n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en-US" b="1" dirty="0" smtClean="0"/>
              <a:t>15x + 5x – 12x</a:t>
            </a:r>
            <a:endParaRPr lang="ru-RU" b="1" dirty="0"/>
          </a:p>
        </p:txBody>
      </p:sp>
      <p:pic>
        <p:nvPicPr>
          <p:cNvPr id="10244" name="Picture 4" descr="http://img1.liveinternet.ru/images/attach/c/2/69/724/69724567_05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484784"/>
            <a:ext cx="1933575" cy="4895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23840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Запишите в  виде равенства предложение: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ru-RU" dirty="0" smtClean="0">
                <a:solidFill>
                  <a:schemeClr val="tx1"/>
                </a:solidFill>
              </a:rPr>
              <a:t> больше, чем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ru-RU" dirty="0" smtClean="0">
                <a:solidFill>
                  <a:schemeClr val="tx1"/>
                </a:solidFill>
              </a:rPr>
              <a:t>, на 48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1331640" y="2708920"/>
            <a:ext cx="5112568" cy="2376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6400" dirty="0" smtClean="0"/>
              <a:t>      4</a:t>
            </a:r>
            <a:r>
              <a:rPr lang="en-US" sz="6400" dirty="0" smtClean="0"/>
              <a:t>a</a:t>
            </a:r>
            <a:r>
              <a:rPr lang="ru-RU" sz="6400" dirty="0" smtClean="0"/>
              <a:t> </a:t>
            </a:r>
            <a:r>
              <a:rPr lang="ru-RU" sz="2400" b="1" dirty="0" smtClean="0"/>
              <a:t>Б</a:t>
            </a:r>
            <a:endParaRPr lang="en-US" sz="2400" b="1" dirty="0" smtClean="0"/>
          </a:p>
          <a:p>
            <a:pPr>
              <a:buNone/>
            </a:pPr>
            <a:r>
              <a:rPr lang="ru-RU" sz="6600" dirty="0" smtClean="0"/>
              <a:t>             </a:t>
            </a:r>
            <a:r>
              <a:rPr lang="ru-RU" sz="3300" dirty="0" smtClean="0"/>
              <a:t>на 15</a:t>
            </a:r>
          </a:p>
          <a:p>
            <a:pPr>
              <a:buNone/>
            </a:pPr>
            <a:r>
              <a:rPr lang="ru-RU" sz="6600" dirty="0" smtClean="0"/>
              <a:t>      а  </a:t>
            </a:r>
            <a:r>
              <a:rPr lang="ru-RU" b="1" dirty="0" smtClean="0"/>
              <a:t>м</a:t>
            </a:r>
            <a:r>
              <a:rPr lang="ru-RU" sz="6600" dirty="0" smtClean="0"/>
              <a:t>  </a:t>
            </a:r>
            <a:endParaRPr lang="ru-RU" sz="6600" dirty="0"/>
          </a:p>
        </p:txBody>
      </p:sp>
      <p:sp>
        <p:nvSpPr>
          <p:cNvPr id="24" name="Правая круглая скобка 23"/>
          <p:cNvSpPr/>
          <p:nvPr/>
        </p:nvSpPr>
        <p:spPr>
          <a:xfrm>
            <a:off x="4427984" y="3429000"/>
            <a:ext cx="216024" cy="100811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4067944" y="3429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4067944" y="443711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2412896" cy="864096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 Задача.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7272808" cy="3773015"/>
          </a:xfrm>
        </p:spPr>
        <p:txBody>
          <a:bodyPr/>
          <a:lstStyle/>
          <a:p>
            <a:r>
              <a:rPr lang="ru-RU" b="1" dirty="0" smtClean="0"/>
              <a:t>В </a:t>
            </a:r>
            <a:r>
              <a:rPr lang="ru-RU" b="1" dirty="0"/>
              <a:t>саду яблонь больше, чем слив, в 7 раз, или на 420. Сколько яблонь и сколько слив в саду?</a:t>
            </a:r>
            <a:endParaRPr lang="ru-RU" dirty="0"/>
          </a:p>
          <a:p>
            <a:endParaRPr lang="ru-RU" dirty="0"/>
          </a:p>
        </p:txBody>
      </p:sp>
      <p:pic>
        <p:nvPicPr>
          <p:cNvPr id="14339" name="Picture 3" descr="C:\Users\Наташа\Pictures\ябло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9048" y="3501008"/>
            <a:ext cx="3072339" cy="2304255"/>
          </a:xfrm>
          <a:prstGeom prst="rect">
            <a:avLst/>
          </a:prstGeom>
          <a:noFill/>
        </p:spPr>
      </p:pic>
      <p:pic>
        <p:nvPicPr>
          <p:cNvPr id="3074" name="Picture 2" descr="http://im4-tub-ru.yandex.net/i?id=165637922-4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356992"/>
            <a:ext cx="2241037" cy="1680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133</TotalTime>
  <Words>347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Решение задач с помощью уравнений. 5 класс</vt:lpstr>
      <vt:lpstr>Вопросы:</vt:lpstr>
      <vt:lpstr>Устно:</vt:lpstr>
      <vt:lpstr>Устно:</vt:lpstr>
      <vt:lpstr>Угадайте корень уравнения:</vt:lpstr>
      <vt:lpstr>Задача.</vt:lpstr>
      <vt:lpstr>Упростите:</vt:lpstr>
      <vt:lpstr>Запишите в  виде равенства предложение:   4a больше, чем a, на 48 </vt:lpstr>
      <vt:lpstr> Задача. </vt:lpstr>
      <vt:lpstr>Задача.</vt:lpstr>
      <vt:lpstr>Задача.  </vt:lpstr>
      <vt:lpstr>Задача.  </vt:lpstr>
      <vt:lpstr>Домашнее задание: печатные материалы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с помощью уравнений. 5 класс</dc:title>
  <dc:creator>Наташа</dc:creator>
  <cp:lastModifiedBy>Наташа</cp:lastModifiedBy>
  <cp:revision>17</cp:revision>
  <dcterms:created xsi:type="dcterms:W3CDTF">2013-11-11T13:42:49Z</dcterms:created>
  <dcterms:modified xsi:type="dcterms:W3CDTF">2013-11-18T17:05:57Z</dcterms:modified>
</cp:coreProperties>
</file>