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EF3E6-68F9-4272-A1AD-442ABA585A0D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DA1-3125-4249-A700-8F2748C6C2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EF3E6-68F9-4272-A1AD-442ABA585A0D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DA1-3125-4249-A700-8F2748C6C2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EF3E6-68F9-4272-A1AD-442ABA585A0D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DA1-3125-4249-A700-8F2748C6C2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EF3E6-68F9-4272-A1AD-442ABA585A0D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DA1-3125-4249-A700-8F2748C6C2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EF3E6-68F9-4272-A1AD-442ABA585A0D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DA1-3125-4249-A700-8F2748C6C2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EF3E6-68F9-4272-A1AD-442ABA585A0D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DA1-3125-4249-A700-8F2748C6C2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EF3E6-68F9-4272-A1AD-442ABA585A0D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DA1-3125-4249-A700-8F2748C6C2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EF3E6-68F9-4272-A1AD-442ABA585A0D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DA1-3125-4249-A700-8F2748C6C2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EF3E6-68F9-4272-A1AD-442ABA585A0D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DA1-3125-4249-A700-8F2748C6C2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EF3E6-68F9-4272-A1AD-442ABA585A0D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414DA1-3125-4249-A700-8F2748C6C2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EF3E6-68F9-4272-A1AD-442ABA585A0D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DA1-3125-4249-A700-8F2748C6C2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B6EF3E6-68F9-4272-A1AD-442ABA585A0D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8414DA1-3125-4249-A700-8F2748C6C2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961903" y="1965860"/>
            <a:ext cx="5648623" cy="1204306"/>
          </a:xfrm>
        </p:spPr>
        <p:txBody>
          <a:bodyPr/>
          <a:lstStyle/>
          <a:p>
            <a:r>
              <a:rPr lang="ru-RU" b="1" dirty="0"/>
              <a:t>Умножение разности двух выражений на их сумму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95936" y="4221088"/>
            <a:ext cx="46805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Учитель: Алексеева Н.Е. </a:t>
            </a:r>
            <a:br>
              <a:rPr lang="ru-RU" sz="3200" b="1" dirty="0" smtClean="0"/>
            </a:br>
            <a:r>
              <a:rPr lang="ru-RU" sz="3200" b="1" dirty="0" smtClean="0"/>
              <a:t>ГБОУ СОШ № </a:t>
            </a:r>
            <a:r>
              <a:rPr lang="ru-RU" sz="3200" b="1" dirty="0" smtClean="0"/>
              <a:t>292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Санкт-Петербург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270319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4" y="0"/>
            <a:ext cx="9138096" cy="1019632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400" b="1" i="1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Представить в виде многочлена произведение (устно</a:t>
            </a:r>
            <a:r>
              <a:rPr lang="ru-RU" sz="2400" b="1" i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):</a:t>
            </a:r>
            <a:endParaRPr lang="ru-RU" sz="24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4973176" cy="3579849"/>
          </a:xfrm>
        </p:spPr>
        <p:txBody>
          <a:bodyPr>
            <a:normAutofit/>
          </a:bodyPr>
          <a:lstStyle/>
          <a:p>
            <a:r>
              <a:rPr lang="en-US" sz="3200" i="1" dirty="0" smtClean="0"/>
              <a:t>(</a:t>
            </a:r>
            <a:r>
              <a:rPr lang="en-US" sz="3200" i="1" dirty="0"/>
              <a:t>y-4)(y+4)</a:t>
            </a:r>
            <a:endParaRPr lang="ru-RU" sz="3200" dirty="0"/>
          </a:p>
          <a:p>
            <a:r>
              <a:rPr lang="en-US" sz="3200" i="1" dirty="0"/>
              <a:t>(5x-3)(5x+3)</a:t>
            </a:r>
            <a:endParaRPr lang="ru-RU" sz="3200" dirty="0"/>
          </a:p>
          <a:p>
            <a:r>
              <a:rPr lang="en-US" sz="3200" i="1" dirty="0"/>
              <a:t>(7x-2)(7x+2)</a:t>
            </a:r>
            <a:endParaRPr lang="ru-RU" sz="3200" dirty="0"/>
          </a:p>
          <a:p>
            <a:r>
              <a:rPr lang="en-US" sz="3200" i="1" dirty="0"/>
              <a:t>(4-3x)(4+3x)</a:t>
            </a:r>
            <a:endParaRPr lang="ru-RU" sz="3200" dirty="0"/>
          </a:p>
          <a:p>
            <a:r>
              <a:rPr lang="en-US" sz="3200" i="1" dirty="0"/>
              <a:t>(n-3m)(3m+n)</a:t>
            </a:r>
            <a:endParaRPr lang="ru-RU" sz="3200" dirty="0"/>
          </a:p>
          <a:p>
            <a:r>
              <a:rPr lang="en-US" sz="3200" i="1" dirty="0"/>
              <a:t>(1-c)(1+c</a:t>
            </a:r>
            <a:r>
              <a:rPr lang="en-US" sz="3200" i="1" dirty="0" smtClean="0"/>
              <a:t>)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155330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000" b="1" i="1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Выполнить умножение многочленов (с подробной записью)</a:t>
            </a:r>
            <a:endParaRPr lang="ru-RU" sz="20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 anchor="t">
                <a:normAutofit/>
              </a:bodyPr>
              <a:lstStyle/>
              <a:p>
                <a:r>
                  <a:rPr lang="en-US" sz="2000" i="1" dirty="0"/>
                  <a:t>(8c+9d)(9d-8c)</a:t>
                </a:r>
                <a:endParaRPr lang="ru-RU" sz="2000" dirty="0"/>
              </a:p>
              <a:p>
                <a:r>
                  <a:rPr lang="en-US" sz="2000" i="1" dirty="0"/>
                  <a:t>(10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/>
                        </m:ctrlPr>
                      </m:sSupPr>
                      <m:e>
                        <m:r>
                          <a:rPr lang="en-US" sz="2000" i="1"/>
                          <m:t>𝑝</m:t>
                        </m:r>
                      </m:e>
                      <m:sup>
                        <m:r>
                          <a:rPr lang="en-US" sz="2000" i="1"/>
                          <m:t>2</m:t>
                        </m:r>
                      </m:sup>
                    </m:sSup>
                  </m:oMath>
                </a14:m>
                <a:r>
                  <a:rPr lang="en-US" sz="2000" i="1" dirty="0"/>
                  <a:t>-0,3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/>
                        </m:ctrlPr>
                      </m:sSupPr>
                      <m:e>
                        <m:r>
                          <a:rPr lang="en-US" sz="2000" i="1"/>
                          <m:t>𝑞</m:t>
                        </m:r>
                      </m:e>
                      <m:sup>
                        <m:r>
                          <a:rPr lang="en-US" sz="2000" i="1"/>
                          <m:t>3</m:t>
                        </m:r>
                      </m:sup>
                    </m:sSup>
                  </m:oMath>
                </a14:m>
                <a:r>
                  <a:rPr lang="en-US" sz="2000" i="1" dirty="0"/>
                  <a:t>)( 0,3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/>
                        </m:ctrlPr>
                      </m:sSupPr>
                      <m:e>
                        <m:r>
                          <a:rPr lang="en-US" sz="2000" i="1"/>
                          <m:t>𝑞</m:t>
                        </m:r>
                      </m:e>
                      <m:sup>
                        <m:r>
                          <a:rPr lang="en-US" sz="2000" i="1"/>
                          <m:t>3</m:t>
                        </m:r>
                      </m:sup>
                    </m:sSup>
                  </m:oMath>
                </a14:m>
                <a:r>
                  <a:rPr lang="en-US" sz="2000" i="1" dirty="0"/>
                  <a:t>+10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/>
                        </m:ctrlPr>
                      </m:sSupPr>
                      <m:e>
                        <m:r>
                          <a:rPr lang="en-US" sz="2000" i="1"/>
                          <m:t>𝑝</m:t>
                        </m:r>
                      </m:e>
                      <m:sup>
                        <m:r>
                          <a:rPr lang="en-US" sz="2000" i="1"/>
                          <m:t>2</m:t>
                        </m:r>
                      </m:sup>
                    </m:sSup>
                  </m:oMath>
                </a14:m>
                <a:r>
                  <a:rPr lang="en-US" sz="2000" i="1" dirty="0"/>
                  <a:t>)</a:t>
                </a:r>
                <a:endParaRPr lang="ru-RU" sz="2000" dirty="0"/>
              </a:p>
              <a:p>
                <a:r>
                  <a:rPr lang="en-US" sz="2000" i="1" dirty="0"/>
                  <a:t>(5ab+2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/>
                        </m:ctrlPr>
                      </m:sSupPr>
                      <m:e>
                        <m:r>
                          <a:rPr lang="en-US" sz="2000" i="1"/>
                          <m:t>𝑦</m:t>
                        </m:r>
                      </m:e>
                      <m:sup>
                        <m:r>
                          <a:rPr lang="en-US" sz="2000" i="1"/>
                          <m:t>6</m:t>
                        </m:r>
                      </m:sup>
                    </m:sSup>
                    <m:r>
                      <a:rPr lang="en-US" sz="2000" i="1"/>
                      <m:t>)</m:t>
                    </m:r>
                  </m:oMath>
                </a14:m>
                <a:r>
                  <a:rPr lang="en-US" sz="2000" i="1" dirty="0"/>
                  <a:t>(5ab- 2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/>
                        </m:ctrlPr>
                      </m:sSupPr>
                      <m:e>
                        <m:r>
                          <a:rPr lang="en-US" sz="2000" i="1"/>
                          <m:t>𝑦</m:t>
                        </m:r>
                      </m:e>
                      <m:sup>
                        <m:r>
                          <a:rPr lang="en-US" sz="2000" i="1"/>
                          <m:t>6</m:t>
                        </m:r>
                      </m:sup>
                    </m:sSup>
                  </m:oMath>
                </a14:m>
                <a:r>
                  <a:rPr lang="en-US" sz="2000" i="1" dirty="0"/>
                  <a:t>)</a:t>
                </a:r>
                <a:endParaRPr lang="ru-RU" sz="2000" dirty="0"/>
              </a:p>
              <a:p>
                <a:r>
                  <a:rPr lang="ru-RU" sz="2000" i="1" dirty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/>
                        </m:ctrlPr>
                      </m:fPr>
                      <m:num>
                        <m:r>
                          <a:rPr lang="ru-RU" sz="2000" i="1"/>
                          <m:t>3</m:t>
                        </m:r>
                      </m:num>
                      <m:den>
                        <m:r>
                          <a:rPr lang="ru-RU" sz="2000" i="1"/>
                          <m:t>7</m:t>
                        </m:r>
                      </m:den>
                    </m:f>
                    <m:sSup>
                      <m:sSupPr>
                        <m:ctrlPr>
                          <a:rPr lang="ru-RU" sz="2000" i="1"/>
                        </m:ctrlPr>
                      </m:sSupPr>
                      <m:e>
                        <m:r>
                          <a:rPr lang="en-US" sz="2000" i="1"/>
                          <m:t>𝑚</m:t>
                        </m:r>
                      </m:e>
                      <m:sup>
                        <m:r>
                          <a:rPr lang="ru-RU" sz="2000" i="1"/>
                          <m:t>3</m:t>
                        </m:r>
                      </m:sup>
                    </m:sSup>
                  </m:oMath>
                </a14:m>
                <a:r>
                  <a:rPr lang="ru-RU" sz="2000" i="1" dirty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/>
                        </m:ctrlPr>
                      </m:fPr>
                      <m:num>
                        <m:r>
                          <a:rPr lang="ru-RU" sz="2000" i="1"/>
                          <m:t>1</m:t>
                        </m:r>
                      </m:num>
                      <m:den>
                        <m:r>
                          <a:rPr lang="ru-RU" sz="2000" i="1"/>
                          <m:t>4</m:t>
                        </m:r>
                      </m:den>
                    </m:f>
                    <m:sSup>
                      <m:sSupPr>
                        <m:ctrlPr>
                          <a:rPr lang="ru-RU" sz="2000" i="1"/>
                        </m:ctrlPr>
                      </m:sSupPr>
                      <m:e>
                        <m:r>
                          <a:rPr lang="en-US" sz="2000" i="1"/>
                          <m:t>𝑛</m:t>
                        </m:r>
                      </m:e>
                      <m:sup>
                        <m:r>
                          <a:rPr lang="ru-RU" sz="2000" i="1"/>
                          <m:t>3</m:t>
                        </m:r>
                      </m:sup>
                    </m:sSup>
                  </m:oMath>
                </a14:m>
                <a:r>
                  <a:rPr lang="ru-RU" sz="2000" i="1" dirty="0"/>
                  <a:t>)(</a:t>
                </a:r>
                <a14:m>
                  <m:oMath xmlns:m="http://schemas.openxmlformats.org/officeDocument/2006/math">
                    <m:r>
                      <a:rPr lang="ru-RU" sz="2000" i="1"/>
                      <m:t> </m:t>
                    </m:r>
                    <m:f>
                      <m:fPr>
                        <m:ctrlPr>
                          <a:rPr lang="ru-RU" sz="2000" i="1"/>
                        </m:ctrlPr>
                      </m:fPr>
                      <m:num>
                        <m:r>
                          <a:rPr lang="ru-RU" sz="2000" i="1"/>
                          <m:t>3</m:t>
                        </m:r>
                      </m:num>
                      <m:den>
                        <m:r>
                          <a:rPr lang="ru-RU" sz="2000" i="1"/>
                          <m:t>7</m:t>
                        </m:r>
                      </m:den>
                    </m:f>
                    <m:sSup>
                      <m:sSupPr>
                        <m:ctrlPr>
                          <a:rPr lang="ru-RU" sz="2000" i="1"/>
                        </m:ctrlPr>
                      </m:sSupPr>
                      <m:e>
                        <m:r>
                          <a:rPr lang="en-US" sz="2000" i="1"/>
                          <m:t>𝑚</m:t>
                        </m:r>
                      </m:e>
                      <m:sup>
                        <m:r>
                          <a:rPr lang="ru-RU" sz="2000" i="1"/>
                          <m:t>3</m:t>
                        </m:r>
                      </m:sup>
                    </m:sSup>
                    <m:r>
                      <a:rPr lang="ru-RU" sz="2000" i="1"/>
                      <m:t>−</m:t>
                    </m:r>
                    <m:f>
                      <m:fPr>
                        <m:ctrlPr>
                          <a:rPr lang="ru-RU" sz="2000" i="1"/>
                        </m:ctrlPr>
                      </m:fPr>
                      <m:num>
                        <m:r>
                          <a:rPr lang="ru-RU" sz="2000" i="1"/>
                          <m:t>1</m:t>
                        </m:r>
                      </m:num>
                      <m:den>
                        <m:r>
                          <a:rPr lang="ru-RU" sz="2000" i="1"/>
                          <m:t>4</m:t>
                        </m:r>
                      </m:den>
                    </m:f>
                    <m:sSup>
                      <m:sSupPr>
                        <m:ctrlPr>
                          <a:rPr lang="ru-RU" sz="2000" i="1"/>
                        </m:ctrlPr>
                      </m:sSupPr>
                      <m:e>
                        <m:r>
                          <a:rPr lang="en-US" sz="2000" i="1"/>
                          <m:t>𝑛</m:t>
                        </m:r>
                      </m:e>
                      <m:sup>
                        <m:r>
                          <a:rPr lang="ru-RU" sz="2000" i="1"/>
                          <m:t>3</m:t>
                        </m:r>
                      </m:sup>
                    </m:sSup>
                  </m:oMath>
                </a14:m>
                <a:r>
                  <a:rPr lang="ru-RU" sz="2000" i="1" dirty="0"/>
                  <a:t>)</a:t>
                </a:r>
                <a:endParaRPr lang="ru-RU" sz="20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810" t="-8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14058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i="1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Назовите вместо * какой-нибудь одночлен так, чтобы получилось тождество:</a:t>
            </a:r>
            <a:endParaRPr lang="ru-RU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000" i="1" dirty="0"/>
                  <a:t>(2a+*)(2a-*)=4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/>
                        </m:ctrlPr>
                      </m:sSupPr>
                      <m:e>
                        <m:r>
                          <a:rPr lang="en-US" sz="2000" i="1"/>
                          <m:t>𝑎</m:t>
                        </m:r>
                      </m:e>
                      <m:sup>
                        <m:r>
                          <a:rPr lang="en-US" sz="2000" i="1"/>
                          <m:t>2</m:t>
                        </m:r>
                      </m:sup>
                    </m:sSup>
                    <m:r>
                      <a:rPr lang="en-US" sz="2000" i="1"/>
                      <m:t>−</m:t>
                    </m:r>
                    <m:sSup>
                      <m:sSupPr>
                        <m:ctrlPr>
                          <a:rPr lang="ru-RU" sz="2000" i="1"/>
                        </m:ctrlPr>
                      </m:sSupPr>
                      <m:e>
                        <m:r>
                          <a:rPr lang="en-US" sz="2000" i="1"/>
                          <m:t>𝑏</m:t>
                        </m:r>
                      </m:e>
                      <m:sup>
                        <m:r>
                          <a:rPr lang="en-US" sz="2000" i="1"/>
                          <m:t>2</m:t>
                        </m:r>
                      </m:sup>
                    </m:sSup>
                  </m:oMath>
                </a14:m>
                <a:endParaRPr lang="ru-RU" sz="2000" dirty="0"/>
              </a:p>
              <a:p>
                <a:r>
                  <a:rPr lang="en-US" sz="2000" i="1" dirty="0"/>
                  <a:t>(*-3x)(*+3x)=16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/>
                        </m:ctrlPr>
                      </m:sSupPr>
                      <m:e>
                        <m:r>
                          <a:rPr lang="en-US" sz="2000" i="1"/>
                          <m:t>𝑦</m:t>
                        </m:r>
                      </m:e>
                      <m:sup>
                        <m:r>
                          <a:rPr lang="en-US" sz="2000" i="1"/>
                          <m:t>2</m:t>
                        </m:r>
                      </m:sup>
                    </m:sSup>
                    <m:r>
                      <a:rPr lang="en-US" sz="2000" i="1"/>
                      <m:t>−9</m:t>
                    </m:r>
                    <m:sSup>
                      <m:sSupPr>
                        <m:ctrlPr>
                          <a:rPr lang="ru-RU" sz="2000" i="1"/>
                        </m:ctrlPr>
                      </m:sSupPr>
                      <m:e>
                        <m:r>
                          <a:rPr lang="en-US" sz="2000" i="1"/>
                          <m:t>𝑥</m:t>
                        </m:r>
                      </m:e>
                      <m:sup>
                        <m:r>
                          <a:rPr lang="en-US" sz="2000" i="1"/>
                          <m:t>2</m:t>
                        </m:r>
                      </m:sup>
                    </m:sSup>
                  </m:oMath>
                </a14:m>
                <a:endParaRPr lang="ru-RU" sz="2000" dirty="0"/>
              </a:p>
              <a:p>
                <a:r>
                  <a:rPr lang="en-US" sz="2000" i="1" dirty="0"/>
                  <a:t>(5x+*)(5x-*)=25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/>
                        </m:ctrlPr>
                      </m:sSupPr>
                      <m:e>
                        <m:r>
                          <a:rPr lang="en-US" sz="2000" i="1"/>
                          <m:t>𝑥</m:t>
                        </m:r>
                      </m:e>
                      <m:sup>
                        <m:r>
                          <a:rPr lang="en-US" sz="2000" i="1"/>
                          <m:t>2</m:t>
                        </m:r>
                      </m:sup>
                    </m:sSup>
                    <m:r>
                      <a:rPr lang="en-US" sz="2000" i="1"/>
                      <m:t>−0,16</m:t>
                    </m:r>
                    <m:sSup>
                      <m:sSupPr>
                        <m:ctrlPr>
                          <a:rPr lang="ru-RU" sz="2000" i="1"/>
                        </m:ctrlPr>
                      </m:sSupPr>
                      <m:e>
                        <m:r>
                          <a:rPr lang="en-US" sz="2000" i="1"/>
                          <m:t>𝑦</m:t>
                        </m:r>
                      </m:e>
                      <m:sup>
                        <m:r>
                          <a:rPr lang="en-US" sz="2000" i="1"/>
                          <m:t>4</m:t>
                        </m:r>
                      </m:sup>
                    </m:sSup>
                  </m:oMath>
                </a14:m>
                <a:endParaRPr lang="ru-RU" sz="2000" dirty="0"/>
              </a:p>
              <a:p>
                <a:r>
                  <a:rPr lang="ru-RU" sz="2000" i="1" dirty="0"/>
                  <a:t>(*-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/>
                        </m:ctrlPr>
                      </m:sSupPr>
                      <m:e>
                        <m:r>
                          <a:rPr lang="en-US" sz="2000" i="1"/>
                          <m:t>𝑏</m:t>
                        </m:r>
                      </m:e>
                      <m:sup>
                        <m:r>
                          <a:rPr lang="ru-RU" sz="2000" i="1"/>
                          <m:t>4</m:t>
                        </m:r>
                      </m:sup>
                    </m:sSup>
                  </m:oMath>
                </a14:m>
                <a:r>
                  <a:rPr lang="ru-RU" sz="2000" i="1" dirty="0"/>
                  <a:t>)(</a:t>
                </a:r>
                <a14:m>
                  <m:oMath xmlns:m="http://schemas.openxmlformats.org/officeDocument/2006/math">
                    <m:r>
                      <a:rPr lang="ru-RU" sz="2000" i="1"/>
                      <m:t> </m:t>
                    </m:r>
                    <m:sSup>
                      <m:sSupPr>
                        <m:ctrlPr>
                          <a:rPr lang="ru-RU" sz="2000" i="1"/>
                        </m:ctrlPr>
                      </m:sSupPr>
                      <m:e>
                        <m:r>
                          <a:rPr lang="en-US" sz="2000" i="1"/>
                          <m:t>𝑏</m:t>
                        </m:r>
                      </m:e>
                      <m:sup>
                        <m:r>
                          <a:rPr lang="ru-RU" sz="2000" i="1"/>
                          <m:t>4</m:t>
                        </m:r>
                      </m:sup>
                    </m:sSup>
                  </m:oMath>
                </a14:m>
                <a:r>
                  <a:rPr lang="ru-RU" sz="2000" i="1" dirty="0"/>
                  <a:t>+*)=121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/>
                        </m:ctrlPr>
                      </m:sSupPr>
                      <m:e>
                        <m:r>
                          <a:rPr lang="en-US" sz="2000" i="1"/>
                          <m:t>𝑎</m:t>
                        </m:r>
                      </m:e>
                      <m:sup>
                        <m:r>
                          <a:rPr lang="ru-RU" sz="2000" i="1"/>
                          <m:t>10</m:t>
                        </m:r>
                      </m:sup>
                    </m:sSup>
                    <m:r>
                      <a:rPr lang="ru-RU" sz="2000" i="1"/>
                      <m:t>−</m:t>
                    </m:r>
                    <m:sSup>
                      <m:sSupPr>
                        <m:ctrlPr>
                          <a:rPr lang="ru-RU" sz="2000" i="1"/>
                        </m:ctrlPr>
                      </m:sSupPr>
                      <m:e>
                        <m:r>
                          <a:rPr lang="en-US" sz="2000" i="1"/>
                          <m:t>𝑏</m:t>
                        </m:r>
                      </m:e>
                      <m:sup>
                        <m:r>
                          <a:rPr lang="ru-RU" sz="2000" i="1"/>
                          <m:t>8</m:t>
                        </m:r>
                      </m:sup>
                    </m:sSup>
                  </m:oMath>
                </a14:m>
                <a:endParaRPr lang="ru-RU" sz="20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8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35388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9144000" cy="5085184"/>
              </a:xfrm>
            </p:spPr>
            <p:txBody>
              <a:bodyPr>
                <a:normAutofit/>
              </a:bodyPr>
              <a:lstStyle/>
              <a:p>
                <a:r>
                  <a:rPr lang="en-US" sz="2400" i="1" dirty="0"/>
                  <a:t>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/>
                        </m:ctrlPr>
                      </m:sSupPr>
                      <m:e>
                        <m:r>
                          <a:rPr lang="en-US" sz="2400" i="1"/>
                          <m:t>𝑏</m:t>
                        </m:r>
                      </m:e>
                      <m:sup>
                        <m:r>
                          <a:rPr lang="en-US" sz="2400" i="1"/>
                          <m:t>2</m:t>
                        </m:r>
                      </m:sup>
                    </m:sSup>
                  </m:oMath>
                </a14:m>
                <a:r>
                  <a:rPr lang="en-US" sz="2400" i="1" dirty="0"/>
                  <a:t>+(3-2b)(3+2b)</a:t>
                </a:r>
                <a:endParaRPr lang="ru-RU" sz="2400" dirty="0"/>
              </a:p>
              <a:p>
                <a:r>
                  <a:rPr lang="en-US" sz="2400" i="1" dirty="0"/>
                  <a:t>(3a-1)(3a+1)-17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/>
                        </m:ctrlPr>
                      </m:sSupPr>
                      <m:e>
                        <m:r>
                          <a:rPr lang="en-US" sz="2400" i="1"/>
                          <m:t>𝑎</m:t>
                        </m:r>
                      </m:e>
                      <m:sup>
                        <m:r>
                          <a:rPr lang="en-US" sz="2400" i="1"/>
                          <m:t>2</m:t>
                        </m:r>
                      </m:sup>
                    </m:sSup>
                  </m:oMath>
                </a14:m>
                <a:endParaRPr lang="ru-RU" sz="2400" dirty="0"/>
              </a:p>
              <a:p>
                <a:r>
                  <a:rPr lang="en-US" sz="2400" i="1" dirty="0"/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/>
                        </m:ctrlPr>
                      </m:sSupPr>
                      <m:e>
                        <m:r>
                          <a:rPr lang="en-US" sz="2400" i="1"/>
                          <m:t>𝑥</m:t>
                        </m:r>
                      </m:e>
                      <m:sup>
                        <m:r>
                          <a:rPr lang="en-US" sz="2400" i="1"/>
                          <m:t>2</m:t>
                        </m:r>
                      </m:sup>
                    </m:sSup>
                  </m:oMath>
                </a14:m>
                <a:r>
                  <a:rPr lang="en-US" sz="2400" i="1" dirty="0"/>
                  <a:t>-(x+1)(x-1)</a:t>
                </a:r>
                <a:endParaRPr lang="ru-RU" sz="2400" dirty="0"/>
              </a:p>
              <a:p>
                <a:r>
                  <a:rPr lang="en-US" sz="2400" i="1" dirty="0"/>
                  <a:t>(4x-a)(4x+a)+2x(x-a)</a:t>
                </a:r>
                <a:endParaRPr lang="ru-RU" sz="2400" dirty="0"/>
              </a:p>
              <a:p>
                <a:r>
                  <a:rPr lang="en-US" sz="2400" i="1" dirty="0"/>
                  <a:t>(5a-3c)(5a+3c)-(7c-a)(7c+a)</a:t>
                </a:r>
                <a:endParaRPr lang="ru-RU" sz="2400" dirty="0"/>
              </a:p>
              <a:p>
                <a:r>
                  <a:rPr lang="en-US" sz="2400" i="1" dirty="0"/>
                  <a:t>(4b+10c)(10c-4b)+(-5c+2b)(5c+2b</a:t>
                </a:r>
                <a:r>
                  <a:rPr lang="en-US" sz="2400" i="1" dirty="0" smtClean="0"/>
                  <a:t>)</a:t>
                </a:r>
                <a:endParaRPr lang="ru-RU" sz="24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9144000" cy="5085184"/>
              </a:xfrm>
              <a:blipFill rotWithShape="1">
                <a:blip r:embed="rId2" cstate="print"/>
                <a:stretch>
                  <a:fillRect l="-1000" t="-1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71510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cap="none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Самостоятельная работа</a:t>
            </a:r>
            <a:r>
              <a:rPr lang="ru-RU" b="1" i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  <a:endParaRPr lang="ru-RU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9"/>
            <a:ext cx="5189200" cy="2328372"/>
          </a:xfrm>
        </p:spPr>
        <p:txBody>
          <a:bodyPr>
            <a:normAutofit/>
          </a:bodyPr>
          <a:lstStyle/>
          <a:p>
            <a:r>
              <a:rPr lang="ru-RU" sz="2000" i="1" dirty="0" smtClean="0"/>
              <a:t>1 </a:t>
            </a:r>
            <a:r>
              <a:rPr lang="ru-RU" sz="2000" i="1" dirty="0"/>
              <a:t>вариант- №357(1), №358(1);</a:t>
            </a:r>
            <a:endParaRPr lang="ru-RU" sz="2000" dirty="0"/>
          </a:p>
          <a:p>
            <a:r>
              <a:rPr lang="ru-RU" sz="2000" i="1" dirty="0"/>
              <a:t>2 вариант- №357(3), №358(3</a:t>
            </a:r>
            <a:r>
              <a:rPr lang="ru-RU" sz="2000" i="1" dirty="0" smtClean="0"/>
              <a:t>)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113934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i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Домашнее задание:</a:t>
            </a:r>
            <a:endParaRPr lang="ru-RU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772816"/>
            <a:ext cx="6557352" cy="2907661"/>
          </a:xfrm>
        </p:spPr>
        <p:txBody>
          <a:bodyPr anchor="ctr">
            <a:normAutofit/>
          </a:bodyPr>
          <a:lstStyle/>
          <a:p>
            <a:pPr algn="ctr"/>
            <a:r>
              <a:rPr lang="ru-RU" sz="3200" i="1" dirty="0" smtClean="0"/>
              <a:t>№ </a:t>
            </a:r>
            <a:r>
              <a:rPr lang="ru-RU" sz="3200" i="1" dirty="0"/>
              <a:t>356; 357(2;4); 364(2); 365(2;4)</a:t>
            </a:r>
            <a:r>
              <a:rPr lang="ru-RU" sz="3200" dirty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429010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/>
              <a:t>Сегодня мы продолжим изучение темы </a:t>
            </a:r>
            <a:r>
              <a:rPr lang="ru-RU" sz="2800" dirty="0">
                <a:solidFill>
                  <a:srgbClr val="FF0000"/>
                </a:solidFill>
              </a:rPr>
              <a:t>«Умножение многочлена на многочлен». </a:t>
            </a:r>
            <a:r>
              <a:rPr lang="ru-RU" sz="2800" dirty="0"/>
              <a:t>Еще в глубокой древности было подмечено, что многие многочлены можно умножать короче, быстрее, чем все остальные. Так появились формулы сокращенного умножения. Их несколько. Сегодня нам предстоит знакомство с одной из этих формул.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587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cap="none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Задание  №1</a:t>
            </a:r>
            <a:endParaRPr lang="ru-RU" sz="3600" b="1" cap="none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 numCol="1" anchor="ctr"/>
              <a:lstStyle/>
              <a:p>
                <a:pPr lvl="0" algn="ctr"/>
                <a:r>
                  <a:rPr lang="ru-RU" sz="2800" i="1" dirty="0"/>
                  <a:t>Найдите квадрат одночлена: </a:t>
                </a:r>
                <a:r>
                  <a:rPr lang="en-US" sz="2800" i="1" dirty="0"/>
                  <a:t>b</a:t>
                </a:r>
                <a:r>
                  <a:rPr lang="ru-RU" sz="2800" i="1" dirty="0"/>
                  <a:t>; 5</a:t>
                </a:r>
                <a:r>
                  <a:rPr lang="en-US" sz="2800" i="1" dirty="0"/>
                  <a:t>x</a:t>
                </a:r>
                <a:r>
                  <a:rPr lang="ru-RU" sz="2800" i="1" dirty="0"/>
                  <a:t>;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/>
                        </m:ctrlPr>
                      </m:sSupPr>
                      <m:e>
                        <m:r>
                          <a:rPr lang="ru-RU" sz="2800" i="1"/>
                          <m:t>а</m:t>
                        </m:r>
                      </m:e>
                      <m:sup>
                        <m:r>
                          <a:rPr lang="ru-RU" sz="2800" i="1"/>
                          <m:t>3</m:t>
                        </m:r>
                      </m:sup>
                    </m:sSup>
                  </m:oMath>
                </a14:m>
                <a:r>
                  <a:rPr lang="ru-RU" sz="2800" i="1" dirty="0"/>
                  <a:t>; -3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/>
                        </m:ctrlPr>
                      </m:sSupPr>
                      <m:e>
                        <m:r>
                          <a:rPr lang="ru-RU" sz="2800" i="1"/>
                          <m:t>х</m:t>
                        </m:r>
                      </m:e>
                      <m:sup>
                        <m:r>
                          <a:rPr lang="ru-RU" sz="2800" i="1"/>
                          <m:t>3</m:t>
                        </m:r>
                      </m:sup>
                    </m:sSup>
                    <m:r>
                      <a:rPr lang="en-US" sz="2800" i="1"/>
                      <m:t>𝑦</m:t>
                    </m:r>
                  </m:oMath>
                </a14:m>
                <a:r>
                  <a:rPr lang="ru-RU" sz="2800" i="1" dirty="0"/>
                  <a:t>; 0,5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/>
                        </m:ctrlPr>
                      </m:sSupPr>
                      <m:e>
                        <m:r>
                          <a:rPr lang="ru-RU" sz="2800" i="1"/>
                          <m:t>а</m:t>
                        </m:r>
                      </m:e>
                      <m:sup>
                        <m:r>
                          <a:rPr lang="ru-RU" sz="2800" i="1"/>
                          <m:t>4</m:t>
                        </m:r>
                      </m:sup>
                    </m:sSup>
                    <m:sSup>
                      <m:sSupPr>
                        <m:ctrlPr>
                          <a:rPr lang="ru-RU" sz="2800" i="1"/>
                        </m:ctrlPr>
                      </m:sSupPr>
                      <m:e>
                        <m:r>
                          <a:rPr lang="en-US" sz="2800" i="1"/>
                          <m:t>𝑏</m:t>
                        </m:r>
                      </m:e>
                      <m:sup>
                        <m:r>
                          <a:rPr lang="ru-RU" sz="2800" i="1"/>
                          <m:t>6</m:t>
                        </m:r>
                      </m:sup>
                    </m:sSup>
                  </m:oMath>
                </a14:m>
                <a:endParaRPr lang="ru-RU" sz="2800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r="-7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08400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cap="none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Задание №2</a:t>
            </a:r>
            <a:endParaRPr lang="ru-RU" sz="3600" b="1" cap="none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 anchor="ctr">
                <a:normAutofit/>
              </a:bodyPr>
              <a:lstStyle/>
              <a:p>
                <a:pPr lvl="0" algn="ctr"/>
                <a:r>
                  <a:rPr lang="ru-RU" sz="2800" i="1" dirty="0" smtClean="0"/>
                  <a:t>Прочитайте выражение: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/>
                        </m:ctrlPr>
                      </m:sSupPr>
                      <m:e>
                        <m:r>
                          <a:rPr lang="ru-RU" sz="2800" i="1"/>
                          <m:t>(2+</m:t>
                        </m:r>
                        <m:r>
                          <a:rPr lang="en-US" sz="2800" i="1"/>
                          <m:t>𝑚</m:t>
                        </m:r>
                        <m:r>
                          <a:rPr lang="ru-RU" sz="2800" i="1"/>
                          <m:t>)</m:t>
                        </m:r>
                      </m:e>
                      <m:sup>
                        <m:r>
                          <a:rPr lang="ru-RU" sz="2800" i="1"/>
                          <m:t>2</m:t>
                        </m:r>
                      </m:sup>
                    </m:sSup>
                  </m:oMath>
                </a14:m>
                <a:r>
                  <a:rPr lang="ru-RU" sz="2800" i="1" dirty="0"/>
                  <a:t>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/>
                        </m:ctrlPr>
                      </m:sSupPr>
                      <m:e>
                        <m:r>
                          <a:rPr lang="en-US" sz="2800" i="1"/>
                          <m:t>𝑚</m:t>
                        </m:r>
                      </m:e>
                      <m:sup>
                        <m:r>
                          <a:rPr lang="ru-RU" sz="2800" i="1"/>
                          <m:t>2</m:t>
                        </m:r>
                      </m:sup>
                    </m:sSup>
                    <m:r>
                      <a:rPr lang="ru-RU" sz="2800" i="1"/>
                      <m:t>+(6</m:t>
                    </m:r>
                    <m:sSup>
                      <m:sSupPr>
                        <m:ctrlPr>
                          <a:rPr lang="ru-RU" sz="2800" i="1"/>
                        </m:ctrlPr>
                      </m:sSupPr>
                      <m:e>
                        <m:r>
                          <a:rPr lang="ru-RU" sz="2800" i="1"/>
                          <m:t>𝑛</m:t>
                        </m:r>
                        <m:r>
                          <a:rPr lang="ru-RU" sz="2800" i="1"/>
                          <m:t>)</m:t>
                        </m:r>
                      </m:e>
                      <m:sup>
                        <m:r>
                          <a:rPr lang="ru-RU" sz="2800" i="1"/>
                          <m:t>2</m:t>
                        </m:r>
                      </m:sup>
                    </m:sSup>
                  </m:oMath>
                </a14:m>
                <a:r>
                  <a:rPr lang="ru-RU" sz="2800" i="1" dirty="0"/>
                  <a:t>; (</a:t>
                </a:r>
                <a:r>
                  <a:rPr lang="en-US" sz="2800" i="1" dirty="0"/>
                  <a:t>a</a:t>
                </a:r>
                <a:r>
                  <a:rPr lang="ru-RU" sz="2800" i="1" dirty="0"/>
                  <a:t>-3</a:t>
                </a:r>
                <a:r>
                  <a:rPr lang="en-US" sz="2800" i="1" dirty="0"/>
                  <a:t>b</a:t>
                </a:r>
                <a:r>
                  <a:rPr lang="ru-RU" sz="2800" i="1" dirty="0"/>
                  <a:t>)(</a:t>
                </a:r>
                <a:r>
                  <a:rPr lang="en-US" sz="2800" i="1" dirty="0"/>
                  <a:t>a</a:t>
                </a:r>
                <a:r>
                  <a:rPr lang="ru-RU" sz="2800" i="1" dirty="0"/>
                  <a:t>+3</a:t>
                </a:r>
                <a:r>
                  <a:rPr lang="en-US" sz="2800" i="1" dirty="0"/>
                  <a:t>b</a:t>
                </a:r>
                <a:r>
                  <a:rPr lang="ru-RU" sz="2800" i="1" dirty="0"/>
                  <a:t>);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/>
                        </m:ctrlPr>
                      </m:sSupPr>
                      <m:e>
                        <m:r>
                          <a:rPr lang="ru-RU" sz="2800" i="1"/>
                          <m:t>𝑛</m:t>
                        </m:r>
                      </m:e>
                      <m:sup>
                        <m:r>
                          <a:rPr lang="ru-RU" sz="2800" i="1"/>
                          <m:t>2</m:t>
                        </m:r>
                      </m:sup>
                    </m:sSup>
                    <m:r>
                      <a:rPr lang="ru-RU" sz="2800" i="1"/>
                      <m:t>−</m:t>
                    </m:r>
                    <m:sSup>
                      <m:sSupPr>
                        <m:ctrlPr>
                          <a:rPr lang="ru-RU" sz="2800" i="1"/>
                        </m:ctrlPr>
                      </m:sSupPr>
                      <m:e>
                        <m:r>
                          <a:rPr lang="ru-RU" sz="2800" i="1"/>
                          <m:t>𝑚</m:t>
                        </m:r>
                      </m:e>
                      <m:sup>
                        <m:r>
                          <a:rPr lang="ru-RU" sz="2800" i="1"/>
                          <m:t>2</m:t>
                        </m:r>
                      </m:sup>
                    </m:sSup>
                  </m:oMath>
                </a14:m>
                <a:r>
                  <a:rPr lang="ru-RU" sz="2800" i="1" dirty="0"/>
                  <a:t>; (</a:t>
                </a:r>
                <a:r>
                  <a:rPr lang="en-US" sz="2800" i="1" dirty="0"/>
                  <a:t>x</a:t>
                </a:r>
                <a:r>
                  <a:rPr lang="ru-RU" sz="2800" i="1" dirty="0"/>
                  <a:t>-</a:t>
                </a:r>
                <a:r>
                  <a:rPr lang="en-US" sz="2800" i="1" dirty="0"/>
                  <a:t>y</a:t>
                </a:r>
                <a:r>
                  <a:rPr lang="ru-RU" sz="2800" i="1" dirty="0"/>
                  <a:t>)(</a:t>
                </a:r>
                <a:r>
                  <a:rPr lang="en-US" sz="2800" i="1" dirty="0"/>
                  <a:t>x</a:t>
                </a:r>
                <a:r>
                  <a:rPr lang="ru-RU" sz="2800" i="1" dirty="0"/>
                  <a:t>+</a:t>
                </a:r>
                <a:r>
                  <a:rPr lang="en-US" sz="2800" i="1" dirty="0"/>
                  <a:t>y</a:t>
                </a:r>
                <a:r>
                  <a:rPr lang="ru-RU" sz="2800" i="1" dirty="0"/>
                  <a:t>);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/>
                        </m:ctrlPr>
                      </m:sSupPr>
                      <m:e>
                        <m:r>
                          <a:rPr lang="ru-RU" sz="2800" i="1"/>
                          <m:t>−(2х+7</m:t>
                        </m:r>
                        <m:r>
                          <a:rPr lang="en-US" sz="2800" i="1"/>
                          <m:t>𝑦</m:t>
                        </m:r>
                        <m:r>
                          <a:rPr lang="ru-RU" sz="2800" i="1"/>
                          <m:t>)</m:t>
                        </m:r>
                      </m:e>
                      <m:sup>
                        <m:r>
                          <a:rPr lang="ru-RU" sz="2800" i="1"/>
                          <m:t>2</m:t>
                        </m:r>
                      </m:sup>
                    </m:sSup>
                  </m:oMath>
                </a14:m>
                <a:r>
                  <a:rPr lang="ru-RU" sz="2800" i="1" dirty="0"/>
                  <a:t>.</a:t>
                </a:r>
                <a:endParaRPr lang="ru-RU" sz="2800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891" r="-18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7958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cap="none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Задание №3</a:t>
            </a:r>
            <a:endParaRPr lang="ru-RU" sz="3600" b="1" cap="none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 anchor="ctr"/>
              <a:lstStyle/>
              <a:p>
                <a:pPr lvl="0" algn="ctr"/>
                <a:r>
                  <a:rPr lang="ru-RU" sz="2800" i="1" dirty="0"/>
                  <a:t>Представьте в виде квадрата одночлена:</a:t>
                </a:r>
                <a:endParaRPr lang="ru-RU" sz="2800" dirty="0"/>
              </a:p>
              <a:p>
                <a:pPr algn="ctr"/>
                <a:r>
                  <a:rPr lang="ru-RU" sz="2800" i="1" dirty="0"/>
                  <a:t>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/>
                        </m:ctrlPr>
                      </m:sSupPr>
                      <m:e>
                        <m:r>
                          <a:rPr lang="ru-RU" sz="2800" i="1"/>
                          <m:t>х</m:t>
                        </m:r>
                      </m:e>
                      <m:sup>
                        <m:r>
                          <a:rPr lang="ru-RU" sz="2800" i="1"/>
                          <m:t>4</m:t>
                        </m:r>
                      </m:sup>
                    </m:sSup>
                  </m:oMath>
                </a14:m>
                <a:r>
                  <a:rPr lang="ru-RU" sz="2800" i="1" dirty="0"/>
                  <a:t>;  0,25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/>
                        </m:ctrlPr>
                      </m:sSupPr>
                      <m:e>
                        <m:r>
                          <a:rPr lang="ru-RU" sz="2800" i="1"/>
                          <m:t>а</m:t>
                        </m:r>
                      </m:e>
                      <m:sup>
                        <m:r>
                          <a:rPr lang="ru-RU" sz="2800" i="1"/>
                          <m:t>4</m:t>
                        </m:r>
                      </m:sup>
                    </m:sSup>
                  </m:oMath>
                </a14:m>
                <a:r>
                  <a:rPr lang="ru-RU" sz="2800" i="1" dirty="0"/>
                  <a:t>; 36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/>
                        </m:ctrlPr>
                      </m:sSupPr>
                      <m:e>
                        <m:r>
                          <a:rPr lang="en-US" sz="2800" i="1"/>
                          <m:t>𝑚</m:t>
                        </m:r>
                      </m:e>
                      <m:sup>
                        <m:r>
                          <a:rPr lang="ru-RU" sz="2800" i="1"/>
                          <m:t>6</m:t>
                        </m:r>
                      </m:sup>
                    </m:sSup>
                  </m:oMath>
                </a14:m>
                <a:r>
                  <a:rPr lang="ru-RU" sz="2800" i="1" dirty="0"/>
                  <a:t>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/>
                        </m:ctrlPr>
                      </m:sSupPr>
                      <m:e>
                        <m:r>
                          <a:rPr lang="ru-RU" sz="2800" i="1"/>
                          <m:t>а</m:t>
                        </m:r>
                      </m:e>
                      <m:sup>
                        <m:r>
                          <a:rPr lang="ru-RU" sz="2800" i="1"/>
                          <m:t>2</m:t>
                        </m:r>
                      </m:sup>
                    </m:sSup>
                    <m:sSup>
                      <m:sSupPr>
                        <m:ctrlPr>
                          <a:rPr lang="ru-RU" sz="2800" i="1"/>
                        </m:ctrlPr>
                      </m:sSupPr>
                      <m:e>
                        <m:r>
                          <a:rPr lang="en-US" sz="2800" i="1"/>
                          <m:t>𝑏</m:t>
                        </m:r>
                      </m:e>
                      <m:sup>
                        <m:r>
                          <a:rPr lang="ru-RU" sz="2800" i="1"/>
                          <m:t>4</m:t>
                        </m:r>
                      </m:sup>
                    </m:sSup>
                  </m:oMath>
                </a14:m>
                <a:r>
                  <a:rPr lang="ru-RU" sz="2800" i="1" dirty="0"/>
                  <a:t>; 0,16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/>
                        </m:ctrlPr>
                      </m:sSupPr>
                      <m:e>
                        <m:r>
                          <a:rPr lang="ru-RU" sz="2800" i="1"/>
                          <m:t>х</m:t>
                        </m:r>
                      </m:e>
                      <m:sup>
                        <m:r>
                          <a:rPr lang="ru-RU" sz="2800" i="1"/>
                          <m:t>6</m:t>
                        </m:r>
                      </m:sup>
                    </m:sSup>
                    <m:sSup>
                      <m:sSupPr>
                        <m:ctrlPr>
                          <a:rPr lang="ru-RU" sz="2800" i="1"/>
                        </m:ctrlPr>
                      </m:sSupPr>
                      <m:e>
                        <m:r>
                          <a:rPr lang="en-US" sz="2800" i="1"/>
                          <m:t>𝑦</m:t>
                        </m:r>
                      </m:e>
                      <m:sup>
                        <m:r>
                          <a:rPr lang="ru-RU" sz="2800" i="1"/>
                          <m:t>4</m:t>
                        </m:r>
                      </m:sup>
                    </m:sSup>
                  </m:oMath>
                </a14:m>
                <a:endParaRPr lang="ru-RU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70438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cap="none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Задание №4</a:t>
            </a:r>
            <a:endParaRPr lang="ru-RU" sz="3600" b="1" cap="none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lvl="0" algn="ctr"/>
            <a:r>
              <a:rPr lang="ru-RU" sz="2800" i="1" dirty="0"/>
              <a:t>Выполните умножение: (а+1)(а+2). </a:t>
            </a:r>
          </a:p>
          <a:p>
            <a:pPr lvl="0" algn="ctr"/>
            <a:r>
              <a:rPr lang="ru-RU" sz="2800" i="1" dirty="0" smtClean="0"/>
              <a:t>Объясните</a:t>
            </a:r>
            <a:r>
              <a:rPr lang="ru-RU" sz="2800" i="1" dirty="0"/>
              <a:t>,  как умножить многочлен на многочлен</a:t>
            </a:r>
            <a:r>
              <a:rPr lang="ru-RU" sz="2800" i="1" dirty="0" smtClean="0"/>
              <a:t>?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96280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760"/>
            <a:ext cx="9144000" cy="548640"/>
          </a:xfrm>
        </p:spPr>
        <p:txBody>
          <a:bodyPr/>
          <a:lstStyle/>
          <a:p>
            <a:r>
              <a:rPr lang="ru-RU" b="1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</a:t>
            </a:r>
            <a:r>
              <a:rPr lang="ru-RU" b="1" i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) Выполните умножение (с комментарием)</a:t>
            </a:r>
            <a:endParaRPr lang="ru-RU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628800"/>
            <a:ext cx="3960440" cy="2664296"/>
          </a:xfrm>
        </p:spPr>
        <p:txBody>
          <a:bodyPr anchor="ctr">
            <a:noAutofit/>
          </a:bodyPr>
          <a:lstStyle/>
          <a:p>
            <a:r>
              <a:rPr lang="en-US" sz="4000" i="1" dirty="0" smtClean="0"/>
              <a:t>(x</a:t>
            </a:r>
            <a:r>
              <a:rPr lang="ru-RU" sz="4000" i="1" dirty="0" smtClean="0"/>
              <a:t> </a:t>
            </a:r>
            <a:r>
              <a:rPr lang="en-US" sz="4000" i="1" dirty="0" smtClean="0"/>
              <a:t>-</a:t>
            </a:r>
            <a:r>
              <a:rPr lang="ru-RU" sz="4000" i="1" dirty="0" smtClean="0"/>
              <a:t> </a:t>
            </a:r>
            <a:r>
              <a:rPr lang="en-US" sz="4000" i="1" dirty="0" smtClean="0"/>
              <a:t>y</a:t>
            </a:r>
            <a:r>
              <a:rPr lang="en-US" sz="4000" i="1" dirty="0"/>
              <a:t>)(</a:t>
            </a:r>
            <a:r>
              <a:rPr lang="en-US" sz="4000" i="1" dirty="0" smtClean="0"/>
              <a:t>x</a:t>
            </a:r>
            <a:r>
              <a:rPr lang="ru-RU" sz="4000" i="1" dirty="0" smtClean="0"/>
              <a:t> </a:t>
            </a:r>
            <a:r>
              <a:rPr lang="en-US" sz="4000" i="1" dirty="0" smtClean="0"/>
              <a:t>+</a:t>
            </a:r>
            <a:r>
              <a:rPr lang="ru-RU" sz="4000" i="1" dirty="0" smtClean="0"/>
              <a:t> </a:t>
            </a:r>
            <a:r>
              <a:rPr lang="en-US" sz="4000" i="1" dirty="0" smtClean="0"/>
              <a:t>y</a:t>
            </a:r>
            <a:r>
              <a:rPr lang="en-US" sz="4000" i="1" dirty="0"/>
              <a:t>)</a:t>
            </a:r>
            <a:endParaRPr lang="ru-RU" sz="4000" dirty="0"/>
          </a:p>
          <a:p>
            <a:r>
              <a:rPr lang="en-US" sz="4000" i="1" dirty="0"/>
              <a:t>(</a:t>
            </a:r>
            <a:r>
              <a:rPr lang="en-US" sz="4000" i="1" dirty="0" smtClean="0"/>
              <a:t>p</a:t>
            </a:r>
            <a:r>
              <a:rPr lang="ru-RU" sz="4000" i="1" dirty="0" smtClean="0"/>
              <a:t> </a:t>
            </a:r>
            <a:r>
              <a:rPr lang="en-US" sz="4000" i="1" dirty="0" smtClean="0"/>
              <a:t>+</a:t>
            </a:r>
            <a:r>
              <a:rPr lang="ru-RU" sz="4000" i="1" dirty="0" smtClean="0"/>
              <a:t> </a:t>
            </a:r>
            <a:r>
              <a:rPr lang="en-US" sz="4000" i="1" dirty="0" smtClean="0"/>
              <a:t>q</a:t>
            </a:r>
            <a:r>
              <a:rPr lang="en-US" sz="4000" i="1" dirty="0"/>
              <a:t>)(p-q)</a:t>
            </a:r>
            <a:endParaRPr lang="ru-RU" sz="4000" dirty="0"/>
          </a:p>
          <a:p>
            <a:r>
              <a:rPr lang="en-US" sz="4000" i="1" dirty="0"/>
              <a:t>(</a:t>
            </a:r>
            <a:r>
              <a:rPr lang="en-US" sz="4000" i="1" dirty="0" smtClean="0"/>
              <a:t>a</a:t>
            </a:r>
            <a:r>
              <a:rPr lang="ru-RU" sz="4000" i="1" dirty="0" smtClean="0"/>
              <a:t> </a:t>
            </a:r>
            <a:r>
              <a:rPr lang="en-US" sz="4000" i="1" dirty="0" smtClean="0"/>
              <a:t>-</a:t>
            </a:r>
            <a:r>
              <a:rPr lang="ru-RU" sz="4000" i="1" dirty="0" smtClean="0"/>
              <a:t> </a:t>
            </a:r>
            <a:r>
              <a:rPr lang="en-US" sz="4000" i="1" dirty="0" smtClean="0"/>
              <a:t>5</a:t>
            </a:r>
            <a:r>
              <a:rPr lang="en-US" sz="4000" i="1" dirty="0"/>
              <a:t>)(</a:t>
            </a:r>
            <a:r>
              <a:rPr lang="en-US" sz="4000" i="1" dirty="0" smtClean="0"/>
              <a:t>a</a:t>
            </a:r>
            <a:r>
              <a:rPr lang="ru-RU" sz="4000" i="1" dirty="0" smtClean="0"/>
              <a:t> </a:t>
            </a:r>
            <a:r>
              <a:rPr lang="en-US" sz="4000" i="1" dirty="0" smtClean="0"/>
              <a:t>+</a:t>
            </a:r>
            <a:r>
              <a:rPr lang="ru-RU" sz="4000" i="1" dirty="0" smtClean="0"/>
              <a:t> </a:t>
            </a:r>
            <a:r>
              <a:rPr lang="en-US" sz="4000" i="1" dirty="0" smtClean="0"/>
              <a:t>5</a:t>
            </a:r>
            <a:r>
              <a:rPr lang="en-US" sz="4000" i="1" dirty="0"/>
              <a:t>)</a:t>
            </a:r>
            <a:endParaRPr lang="ru-RU" sz="4000" dirty="0"/>
          </a:p>
          <a:p>
            <a:r>
              <a:rPr lang="ru-RU" sz="4000" i="1" dirty="0"/>
              <a:t>(4</a:t>
            </a:r>
            <a:r>
              <a:rPr lang="en-US" sz="4000" i="1" dirty="0" smtClean="0"/>
              <a:t>a</a:t>
            </a:r>
            <a:r>
              <a:rPr lang="ru-RU" sz="4000" i="1" dirty="0" smtClean="0"/>
              <a:t> -</a:t>
            </a:r>
            <a:r>
              <a:rPr lang="ru-RU" sz="4000" i="1" dirty="0"/>
              <a:t>7</a:t>
            </a:r>
            <a:r>
              <a:rPr lang="en-US" sz="4000" i="1" dirty="0"/>
              <a:t>b</a:t>
            </a:r>
            <a:r>
              <a:rPr lang="ru-RU" sz="4000" i="1" dirty="0"/>
              <a:t>)(4</a:t>
            </a:r>
            <a:r>
              <a:rPr lang="en-US" sz="4000" i="1" dirty="0" smtClean="0"/>
              <a:t>a</a:t>
            </a:r>
            <a:r>
              <a:rPr lang="ru-RU" sz="4000" i="1" dirty="0" smtClean="0"/>
              <a:t> + 7</a:t>
            </a:r>
            <a:r>
              <a:rPr lang="en-US" sz="4000" i="1" dirty="0"/>
              <a:t>b</a:t>
            </a:r>
            <a:r>
              <a:rPr lang="ru-RU" sz="4000" i="1" dirty="0" smtClean="0"/>
              <a:t>)</a:t>
            </a: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262248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332656"/>
            <a:ext cx="7520940" cy="4347821"/>
          </a:xfrm>
        </p:spPr>
        <p:txBody>
          <a:bodyPr anchor="ctr">
            <a:normAutofit/>
          </a:bodyPr>
          <a:lstStyle/>
          <a:p>
            <a:r>
              <a:rPr lang="ru-RU" sz="2800" dirty="0" smtClean="0"/>
              <a:t>Есть </a:t>
            </a:r>
            <a:r>
              <a:rPr lang="ru-RU" sz="2800" dirty="0"/>
              <a:t>ли нечто общее в условиях и в ответах предложенных упражнений?</a:t>
            </a:r>
          </a:p>
        </p:txBody>
      </p:sp>
    </p:spTree>
    <p:extLst>
      <p:ext uri="{BB962C8B-B14F-4D97-AF65-F5344CB8AC3E}">
        <p14:creationId xmlns="" xmlns:p14="http://schemas.microsoft.com/office/powerpoint/2010/main" val="220992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 anchor="ctr">
                <a:normAutofit/>
              </a:bodyPr>
              <a:lstStyle/>
              <a:p>
                <a:pPr algn="ctr"/>
                <a:r>
                  <a:rPr lang="ru-RU" sz="2400" dirty="0" smtClean="0"/>
                  <a:t>Запишите формулу</a:t>
                </a:r>
                <a:r>
                  <a:rPr lang="ru-RU" sz="2400" i="1" dirty="0" smtClean="0"/>
                  <a:t> </a:t>
                </a:r>
                <a:r>
                  <a:rPr lang="ru-RU" sz="2400" i="1" dirty="0"/>
                  <a:t>(</a:t>
                </a:r>
                <a:r>
                  <a:rPr lang="en-US" sz="2400" i="1" dirty="0"/>
                  <a:t>a</a:t>
                </a:r>
                <a:r>
                  <a:rPr lang="ru-RU" sz="2400" i="1" dirty="0"/>
                  <a:t>-</a:t>
                </a:r>
                <a:r>
                  <a:rPr lang="en-US" sz="2400" i="1" dirty="0"/>
                  <a:t>b</a:t>
                </a:r>
                <a:r>
                  <a:rPr lang="ru-RU" sz="2400" i="1" dirty="0"/>
                  <a:t>)(</a:t>
                </a:r>
                <a:r>
                  <a:rPr lang="en-US" sz="2400" i="1" dirty="0"/>
                  <a:t>a</a:t>
                </a:r>
                <a:r>
                  <a:rPr lang="ru-RU" sz="2400" i="1" dirty="0"/>
                  <a:t>+</a:t>
                </a:r>
                <a:r>
                  <a:rPr lang="en-US" sz="2400" i="1" dirty="0"/>
                  <a:t>b</a:t>
                </a:r>
                <a:r>
                  <a:rPr lang="ru-RU" sz="2400" i="1" dirty="0"/>
                  <a:t>)=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/>
                        </m:ctrlPr>
                      </m:sSupPr>
                      <m:e>
                        <m:r>
                          <a:rPr lang="ru-RU" sz="2400" i="1"/>
                          <m:t>𝒂</m:t>
                        </m:r>
                      </m:e>
                      <m:sup>
                        <m:r>
                          <a:rPr lang="ru-RU" sz="2400" i="1"/>
                          <m:t>𝟐</m:t>
                        </m:r>
                      </m:sup>
                    </m:sSup>
                  </m:oMath>
                </a14:m>
                <a:r>
                  <a:rPr lang="ru-RU" sz="2400" i="1" dirty="0"/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/>
                        </m:ctrlPr>
                      </m:sSupPr>
                      <m:e>
                        <m:r>
                          <a:rPr lang="ru-RU" sz="2400" i="1"/>
                          <m:t>𝒃</m:t>
                        </m:r>
                      </m:e>
                      <m:sup>
                        <m:r>
                          <a:rPr lang="ru-RU" sz="2400" i="1"/>
                          <m:t>𝟐</m:t>
                        </m:r>
                      </m:sup>
                    </m:sSup>
                  </m:oMath>
                </a14:m>
                <a:r>
                  <a:rPr lang="ru-RU" sz="2400" dirty="0"/>
                  <a:t> и </a:t>
                </a:r>
                <a:r>
                  <a:rPr lang="ru-RU" sz="2400" dirty="0" smtClean="0"/>
                  <a:t>дайте словесную формулировку.</a:t>
                </a:r>
                <a:endParaRPr lang="ru-RU" sz="24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053" r="-17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46426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29</TotalTime>
  <Words>237</Words>
  <Application>Microsoft Office PowerPoint</Application>
  <PresentationFormat>Экран (4:3)</PresentationFormat>
  <Paragraphs>37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Углы</vt:lpstr>
      <vt:lpstr>Умножение разности двух выражений на их сумму</vt:lpstr>
      <vt:lpstr>Введение</vt:lpstr>
      <vt:lpstr>Задание  №1</vt:lpstr>
      <vt:lpstr>Задание №2</vt:lpstr>
      <vt:lpstr>Задание №3</vt:lpstr>
      <vt:lpstr>Задание №4</vt:lpstr>
      <vt:lpstr>А) Выполните умножение (с комментарием)</vt:lpstr>
      <vt:lpstr>Слайд 8</vt:lpstr>
      <vt:lpstr>Слайд 9</vt:lpstr>
      <vt:lpstr>Представить в виде многочлена произведение (устно):</vt:lpstr>
      <vt:lpstr>Выполнить умножение многочленов (с подробной записью)</vt:lpstr>
      <vt:lpstr>Назовите вместо * какой-нибудь одночлен так, чтобы получилось тождество:</vt:lpstr>
      <vt:lpstr>Слайд 13</vt:lpstr>
      <vt:lpstr>Самостоятельная работа:</vt:lpstr>
      <vt:lpstr>Домашнее задание:</vt:lpstr>
    </vt:vector>
  </TitlesOfParts>
  <Company>Школа № 292 Санкт-Петербург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Умножение разности двух выражений на их сумму</dc:title>
  <dc:creator>Алексеева Наталия Евгеньевна</dc:creator>
  <cp:lastModifiedBy>Наташа</cp:lastModifiedBy>
  <cp:revision>5</cp:revision>
  <dcterms:created xsi:type="dcterms:W3CDTF">2013-11-28T04:55:30Z</dcterms:created>
  <dcterms:modified xsi:type="dcterms:W3CDTF">2013-11-28T16:23:16Z</dcterms:modified>
</cp:coreProperties>
</file>