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343" r:id="rId2"/>
    <p:sldId id="344" r:id="rId3"/>
    <p:sldId id="326" r:id="rId4"/>
    <p:sldId id="333" r:id="rId5"/>
    <p:sldId id="334" r:id="rId6"/>
    <p:sldId id="335" r:id="rId7"/>
    <p:sldId id="336" r:id="rId8"/>
    <p:sldId id="256" r:id="rId9"/>
    <p:sldId id="259" r:id="rId10"/>
    <p:sldId id="312" r:id="rId11"/>
    <p:sldId id="311" r:id="rId12"/>
    <p:sldId id="329" r:id="rId13"/>
    <p:sldId id="277" r:id="rId14"/>
    <p:sldId id="314" r:id="rId15"/>
    <p:sldId id="320" r:id="rId16"/>
    <p:sldId id="338" r:id="rId17"/>
    <p:sldId id="340" r:id="rId18"/>
    <p:sldId id="339" r:id="rId19"/>
    <p:sldId id="32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Blackadder ITC" panose="04020505051007020D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9900FF"/>
    <a:srgbClr val="0000FF"/>
    <a:srgbClr val="FF99FF"/>
    <a:srgbClr val="006600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495" autoAdjust="0"/>
  </p:normalViewPr>
  <p:slideViewPr>
    <p:cSldViewPr>
      <p:cViewPr varScale="1">
        <p:scale>
          <a:sx n="86" d="100"/>
          <a:sy n="86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9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9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CBA673-0DE1-485E-B127-2CBFCFEF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4FB827-EBD3-42BA-AFB3-03EF1548D59A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BA2A0C-069D-4C53-AB37-9E9579BCA991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C1D55-AE4B-446A-9CBA-E4EB90CB0484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AB0C-644A-4A8F-BF7B-EE4423D15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84322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2CA76-877A-4EC4-BB6C-E43CDF20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4897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8D3A-897F-4549-AA01-F061F56EF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5818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86232-E7E5-4A3D-8BF9-1D6D2797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8953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DE2C-6BAB-414D-9987-1D4964F01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325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A43DB-94FF-4781-AD3D-6BAE5697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0266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9BFBE-1E77-4FD7-94CF-834156AF9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8096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C58C-3686-4058-A84B-BD9938386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4812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6E17-17B2-4AB9-8D20-735140120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2881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A8E1-842A-404B-8807-5123B8640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939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B4BD-6ABD-4861-9609-91DC98C07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0644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905C-FB0B-400B-BC44-2FF66B25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8599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4CF2E-09AF-4025-86A9-8DA2DD0C5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1.png"/><Relationship Id="rId7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gif"/><Relationship Id="rId7" Type="http://schemas.openxmlformats.org/officeDocument/2006/relationships/image" Target="../media/image30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1.png"/><Relationship Id="rId7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6.gif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12" Type="http://schemas.openxmlformats.org/officeDocument/2006/relationships/image" Target="../media/image55.gif"/><Relationship Id="rId17" Type="http://schemas.openxmlformats.org/officeDocument/2006/relationships/image" Target="../media/image58.gif"/><Relationship Id="rId2" Type="http://schemas.openxmlformats.org/officeDocument/2006/relationships/image" Target="../media/image45.gif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11" Type="http://schemas.openxmlformats.org/officeDocument/2006/relationships/image" Target="../media/image54.gif"/><Relationship Id="rId5" Type="http://schemas.openxmlformats.org/officeDocument/2006/relationships/image" Target="../media/image48.jpeg"/><Relationship Id="rId15" Type="http://schemas.openxmlformats.org/officeDocument/2006/relationships/image" Target="../media/image29.gif"/><Relationship Id="rId10" Type="http://schemas.openxmlformats.org/officeDocument/2006/relationships/image" Target="../media/image53.gif"/><Relationship Id="rId4" Type="http://schemas.openxmlformats.org/officeDocument/2006/relationships/image" Target="../media/image47.jpeg"/><Relationship Id="rId9" Type="http://schemas.openxmlformats.org/officeDocument/2006/relationships/image" Target="../media/image52.gif"/><Relationship Id="rId14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900igr.net/" TargetMode="Externa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1\&#1056;&#1072;&#1073;&#1086;&#1095;&#1080;&#1081;%20&#1089;&#1090;&#1086;&#1083;\&#1053;&#1077;&#1080;&#1079;&#1074;&#1077;&#1089;&#1090;&#1085;&#1099;&#1081;%20&#1080;&#1089;&#1087;&#1086;&#1083;&#1085;&#1080;&#1090;&#1077;&#1083;&#1100;\&#1053;&#1077;&#1080;&#1079;&#1074;&#1077;&#1089;&#1090;&#1085;&#1099;&#1081;%20&#1076;&#1080;&#1089;&#1082;%20(10.12.2007%2016-07-46)\03%20&#1044;&#1086;&#1088;&#1086;&#1078;&#1082;&#1072;%203.wm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1\&#1056;&#1072;&#1073;&#1086;&#1095;&#1080;&#1081;%20&#1089;&#1090;&#1086;&#1083;\&#1053;&#1077;&#1080;&#1079;&#1074;&#1077;&#1089;&#1090;&#1085;&#1099;&#1081;%20&#1080;&#1089;&#1087;&#1086;&#1083;&#1085;&#1080;&#1090;&#1077;&#1083;&#1100;\&#1053;&#1077;&#1080;&#1079;&#1074;&#1077;&#1089;&#1090;&#1085;&#1099;&#1081;%20&#1076;&#1080;&#1089;&#1082;%20(10.12.2007%2016-07-46)\03%20&#1044;&#1086;&#1088;&#1086;&#1078;&#1082;&#1072;%203.wma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1\&#1056;&#1072;&#1073;&#1086;&#1095;&#1080;&#1081;%20&#1089;&#1090;&#1086;&#1083;\&#1053;&#1077;&#1080;&#1079;&#1074;&#1077;&#1089;&#1090;&#1085;&#1099;&#1081;%20&#1080;&#1089;&#1087;&#1086;&#1083;&#1085;&#1080;&#1090;&#1077;&#1083;&#1100;\&#1053;&#1077;&#1080;&#1079;&#1074;&#1077;&#1089;&#1090;&#1085;&#1099;&#1081;%20&#1076;&#1080;&#1089;&#1082;%20(10.12.2007%2016-07-46)\03%20&#1044;&#1086;&#1088;&#1086;&#1078;&#1082;&#1072;%203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2827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altLang="ru-RU" sz="3200" b="1" smtClean="0">
                <a:solidFill>
                  <a:srgbClr val="0000FF"/>
                </a:solidFill>
                <a:cs typeface="Aharoni" panose="02010803020104030203" pitchFamily="2" charset="-79"/>
              </a:rPr>
              <a:t/>
            </a:r>
            <a:br>
              <a:rPr lang="ru-RU" altLang="ru-RU" sz="3200" b="1" smtClean="0">
                <a:solidFill>
                  <a:srgbClr val="0000FF"/>
                </a:solidFill>
                <a:cs typeface="Aharoni" panose="02010803020104030203" pitchFamily="2" charset="-79"/>
              </a:rPr>
            </a:br>
            <a:r>
              <a:rPr lang="ru-RU" altLang="ru-RU" sz="3600" b="1" i="1" smtClean="0">
                <a:solidFill>
                  <a:srgbClr val="FF00FF"/>
                </a:solidFill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Новый год  в других странах</a:t>
            </a:r>
            <a:r>
              <a:rPr lang="ru-RU" altLang="ru-RU" sz="3200" b="1" smtClean="0">
                <a:solidFill>
                  <a:srgbClr val="FF00FF"/>
                </a:solidFill>
                <a:cs typeface="Aharoni" panose="02010803020104030203" pitchFamily="2" charset="-79"/>
              </a:rPr>
              <a:t/>
            </a:r>
            <a:br>
              <a:rPr lang="ru-RU" altLang="ru-RU" sz="3200" b="1" smtClean="0">
                <a:solidFill>
                  <a:srgbClr val="FF00FF"/>
                </a:solidFill>
                <a:cs typeface="Aharoni" panose="02010803020104030203" pitchFamily="2" charset="-79"/>
              </a:rPr>
            </a:br>
            <a:endParaRPr lang="ru-RU" altLang="ru-RU" sz="3200" smtClean="0">
              <a:solidFill>
                <a:srgbClr val="FF00FF"/>
              </a:solidFill>
            </a:endParaRP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5400675" cy="4525962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219700" y="5589588"/>
            <a:ext cx="4105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ГПД ГБОУ СОШ 292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Татьяна Владиславовна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>
          <a:xfrm flipH="1" flipV="1">
            <a:off x="-396875" y="1412875"/>
            <a:ext cx="144462" cy="74613"/>
          </a:xfrm>
        </p:spPr>
        <p:txBody>
          <a:bodyPr/>
          <a:lstStyle/>
          <a:p>
            <a:pPr eaLnBrk="1" hangingPunct="1"/>
            <a:endParaRPr lang="ru-RU" altLang="ru-RU" sz="4000" smtClean="0">
              <a:solidFill>
                <a:srgbClr val="006600"/>
              </a:solidFill>
              <a:latin typeface="Garamond" panose="02020404030301010803" pitchFamily="18" charset="0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60575"/>
            <a:ext cx="8229600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Германии ровно в 12 часов ночи, принято встречать приход Нового года криками, свистом, громкими хлопушками и выстрелами – всё это давние способы, которыми пользовались наши предки, чтобы 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отогнать нечистых духов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Как только часы начинают отбивать полночь, люди самого разного возраста взбираются на стулья, столы, кресла и с последним ударом дружно, с радостными приветствиями, «впрыгивают в Новый год». После -празднование перемещается на улицу, где никто не чувствует себя одиноким.</a:t>
            </a:r>
          </a:p>
        </p:txBody>
      </p:sp>
      <p:pic>
        <p:nvPicPr>
          <p:cNvPr id="15364" name="Picture 4" descr="elka_bi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628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Как встречают приход Нового года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Новогодние традиции</a:t>
            </a:r>
          </a:p>
        </p:txBody>
      </p:sp>
      <p:pic>
        <p:nvPicPr>
          <p:cNvPr id="15366" name="Picture 7" descr="newy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89563"/>
            <a:ext cx="16573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newy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713"/>
            <a:ext cx="923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1656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2138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0548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69" descr="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756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3405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0" descr="star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004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40" descr="star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8688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0" descr="star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40" descr="star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7" descr="newy5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97525"/>
            <a:ext cx="1800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8715375" y="1603375"/>
            <a:ext cx="214313" cy="2611438"/>
          </a:xfrm>
        </p:spPr>
        <p:txBody>
          <a:bodyPr/>
          <a:lstStyle/>
          <a:p>
            <a:pPr eaLnBrk="1" hangingPunct="1"/>
            <a:endParaRPr lang="ru-RU" altLang="ru-RU" sz="4000" smtClean="0">
              <a:solidFill>
                <a:srgbClr val="006600"/>
              </a:solidFill>
              <a:latin typeface="Garamond" panose="02020404030301010803" pitchFamily="18" charset="0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7413" y="3759200"/>
            <a:ext cx="8229600" cy="2374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 праздничным столом, где собирается вся семья, обязательно присутствует блюдо из рыбы, чья чешуя похожа на монетки. В кошелёк кладут пару чешуек- это приносит богатство.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За праздничным столом обязательно стоит блюдо с яблоками, орехами, изюмом и пирогами.Считается, что всусив яблоко, познаёшь добро и зло. А расколов орех-достигнешь цели и преодолеешь все трулности.</a:t>
            </a:r>
          </a:p>
        </p:txBody>
      </p:sp>
      <p:pic>
        <p:nvPicPr>
          <p:cNvPr id="16388" name="Picture 4" descr="elka_bi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628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8" name="Picture 4" descr="raz_elk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38" y="1184275"/>
            <a:ext cx="163036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187450" y="47625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Как встречают приход Нового года</a:t>
            </a:r>
          </a:p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Новогодние традиции</a:t>
            </a:r>
          </a:p>
        </p:txBody>
      </p:sp>
      <p:pic>
        <p:nvPicPr>
          <p:cNvPr id="12295" name="Picture 13" descr="click?url=http%3A%2F%2Fw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2" y="1546874"/>
            <a:ext cx="1906587" cy="2054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2" name="Picture 9" descr="newy1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1981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764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69" descr="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575" y="2708275"/>
            <a:ext cx="431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9" descr="newy1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57313"/>
            <a:ext cx="1981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kbd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7363"/>
            <a:ext cx="4248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95288" y="5000625"/>
            <a:ext cx="82184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000" b="1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Немецкие дети, сломав какую-нибудь игрушку, складывали обломки в камин, а вину сваливали на господина Ниманда ("НИКТО") - прообраза Деда Мороза.</a:t>
            </a:r>
            <a:r>
              <a:rPr lang="ru-RU" altLang="ru-RU" sz="200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412" name="Picture 7" descr="newy4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1590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newy7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1" descr="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1" descr="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1" descr="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9" descr="star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59" descr="star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925763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59" descr="star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91185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6" descr="sta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207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6" descr="sta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9338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6" descr="sta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6" descr="sta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6" descr="star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71" descr="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27775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71" descr="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5181600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4" descr="kbd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625475"/>
            <a:ext cx="4248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25463"/>
            <a:ext cx="56038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Перед рождеством на входных дверях домов появляется зелёный веночек из веток омелы, считающейся магическим деревом. Веночком приветствуют и благословляют гостей.</a:t>
            </a:r>
          </a:p>
        </p:txBody>
      </p:sp>
      <p:pic>
        <p:nvPicPr>
          <p:cNvPr id="18435" name="Picture 19" descr="elka_bi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628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50983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ome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794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iCAVW88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2501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14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200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Магические деревья</a:t>
            </a:r>
          </a:p>
        </p:txBody>
      </p:sp>
      <p:pic>
        <p:nvPicPr>
          <p:cNvPr id="18440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76925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1" descr="star1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73405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9" descr="star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738" y="3213100"/>
            <a:ext cx="431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9" descr="star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450" y="6021388"/>
            <a:ext cx="431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9" descr="star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9563" y="6237288"/>
            <a:ext cx="431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kbdm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38" y="130746"/>
            <a:ext cx="3816350" cy="3711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3400" y="4437063"/>
            <a:ext cx="7658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Новогодний герой Германии</a:t>
            </a:r>
            <a:r>
              <a:rPr lang="ru-RU" altLang="ru-RU" sz="2000" b="1" i="1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- </a:t>
            </a:r>
            <a:r>
              <a:rPr lang="ru-RU" altLang="ru-RU" sz="2000" b="1" i="1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Санта-Клаус.</a:t>
            </a:r>
            <a:r>
              <a:rPr lang="ru-RU" altLang="ru-RU" sz="2000" b="1" i="1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Он появляется на Ослике.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В канун Нового года, дети перед сном готовят тарелку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 для подарков, а в башмаки не забывают положить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FF"/>
                </a:solidFill>
                <a:cs typeface="Arial" panose="020B0604020202020204" pitchFamily="34" charset="0"/>
              </a:rPr>
              <a:t>сено для Ослика.</a:t>
            </a:r>
            <a:endParaRPr lang="ru-RU" altLang="ru-RU" sz="2000" i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9460" name="Picture 7" descr="newy6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6713"/>
            <a:ext cx="22955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newy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08188"/>
            <a:ext cx="25209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de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894388"/>
            <a:ext cx="3619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newy1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29559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13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4906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11049373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1166737766_108859_352_465_artfile_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newy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627">
            <a:off x="1258888" y="0"/>
            <a:ext cx="1509712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newy6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205038"/>
            <a:ext cx="1076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7" descr="newy9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3683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newy6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217613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9" descr="newy7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495425"/>
            <a:ext cx="809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4" descr="newy11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290638"/>
            <a:ext cx="12668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49" descr="mouse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4859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31" descr="teddy4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138613"/>
            <a:ext cx="39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7" descr="butterfly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57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31" descr="teddy44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90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33" descr="star14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9" descr="star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7" descr="newy47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05488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33" descr="star14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19" descr="star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3130550" y="6015038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Что здесь лишнее?</a:t>
            </a:r>
          </a:p>
        </p:txBody>
      </p:sp>
      <p:sp>
        <p:nvSpPr>
          <p:cNvPr id="20502" name="WordArt 28"/>
          <p:cNvSpPr>
            <a:spLocks noChangeArrowheads="1" noChangeShapeType="1" noTextEdit="1"/>
          </p:cNvSpPr>
          <p:nvPr/>
        </p:nvSpPr>
        <p:spPr bwMode="auto">
          <a:xfrm>
            <a:off x="2555875" y="620713"/>
            <a:ext cx="5124450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же украшают ёлку?</a:t>
            </a:r>
          </a:p>
        </p:txBody>
      </p:sp>
      <p:pic>
        <p:nvPicPr>
          <p:cNvPr id="20503" name="Picture 12" descr="newy1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530475"/>
            <a:ext cx="29559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422116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357563" y="1428750"/>
            <a:ext cx="5586412" cy="229393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FF6699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5400" b="1" smtClean="0">
                <a:solidFill>
                  <a:srgbClr val="FF6699"/>
                </a:solidFill>
                <a:latin typeface="Bookman Old Style" panose="02050604050505020204" pitchFamily="18" charset="0"/>
              </a:rPr>
            </a:br>
            <a:r>
              <a:rPr lang="ru-RU" altLang="ru-RU" sz="5400" b="1" smtClean="0">
                <a:solidFill>
                  <a:srgbClr val="FF6699"/>
                </a:solidFill>
                <a:latin typeface="Bookman Old Style" panose="02050604050505020204" pitchFamily="18" charset="0"/>
              </a:rPr>
              <a:t/>
            </a:r>
            <a:br>
              <a:rPr lang="ru-RU" altLang="ru-RU" sz="5400" b="1" smtClean="0">
                <a:solidFill>
                  <a:srgbClr val="FF6699"/>
                </a:solidFill>
                <a:latin typeface="Bookman Old Style" panose="02050604050505020204" pitchFamily="18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Новый год </a:t>
            </a:r>
            <a:br>
              <a:rPr lang="ru-RU" altLang="ru-RU" sz="5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altLang="ru-RU" sz="5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во Франции</a:t>
            </a:r>
          </a:p>
        </p:txBody>
      </p:sp>
      <p:pic>
        <p:nvPicPr>
          <p:cNvPr id="44045" name="Picture 13" descr="newy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8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692150"/>
            <a:ext cx="33559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Скругленный прямоугольник 5">
            <a:hlinkClick r:id="rId5" tooltip=" Каталог презентаций "/>
          </p:cNvPr>
          <p:cNvSpPr>
            <a:spLocks noChangeArrowheads="1"/>
          </p:cNvSpPr>
          <p:nvPr/>
        </p:nvSpPr>
        <p:spPr bwMode="auto">
          <a:xfrm>
            <a:off x="3898900" y="6477000"/>
            <a:ext cx="96838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700" algn="ctr">
            <a:solidFill>
              <a:srgbClr val="3333CC"/>
            </a:solidFill>
            <a:round/>
            <a:headEnd/>
            <a:tailEnd/>
          </a:ln>
        </p:spPr>
        <p:txBody>
          <a:bodyPr lIns="88900" tIns="25400" rIns="88900" bIns="50800"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7072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Сияющие огнями праздничные ёлки стоят в квартирах и на улицах. елки, символом нового года во Франции является омела, веря, что она принесет удачу в следующем году. Кроме того, французы просто обожают цветы — они размещают их по всему дому, в букетах, по одному, обязательно ставят цветы на стол. </a:t>
            </a:r>
          </a:p>
        </p:txBody>
      </p:sp>
      <p:pic>
        <p:nvPicPr>
          <p:cNvPr id="22531" name="Picture 6" descr="newy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412875"/>
            <a:ext cx="2236787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7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933825"/>
            <a:ext cx="3214688" cy="2376488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newy6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232400"/>
            <a:ext cx="148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7"/>
          <p:cNvSpPr>
            <a:spLocks noChangeArrowheads="1"/>
          </p:cNvSpPr>
          <p:nvPr/>
        </p:nvSpPr>
        <p:spPr bwMode="auto">
          <a:xfrm>
            <a:off x="4895850" y="1643063"/>
            <a:ext cx="42481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i="1">
                <a:solidFill>
                  <a:srgbClr val="FF00FF"/>
                </a:solidFill>
                <a:latin typeface="Blackadder ITC" panose="04020505051007020D02" pitchFamily="82" charset="0"/>
              </a:rPr>
              <a:t>Дед Мороз -Пер - Ноэль, ходит с посохом и носит широкополую шляпу. Он приносит детям в корзине подарки.  В его корзине спрятаны розги для непослушных и ленивых детей.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800">
              <a:latin typeface="Arial Black" panose="020B0A04020102020204" pitchFamily="34" charset="0"/>
            </a:endParaRPr>
          </a:p>
        </p:txBody>
      </p:sp>
      <p:pic>
        <p:nvPicPr>
          <p:cNvPr id="5" name="Picture 7" descr="kbd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394154" cy="4284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2051050" y="476250"/>
            <a:ext cx="5105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Счастливого Нового года!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50" y="1268760"/>
            <a:ext cx="6768000" cy="507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053066" cy="54006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newy1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25"/>
            <a:ext cx="2320925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 flipH="1" flipV="1">
            <a:off x="1835150" y="-107315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13" descr="newy1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133975"/>
            <a:ext cx="22304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7" descr="newy1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54663"/>
            <a:ext cx="20828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9" descr="newy1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65713"/>
            <a:ext cx="8112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1" descr="newy1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2563"/>
            <a:ext cx="14208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3" descr="newy1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84438"/>
            <a:ext cx="21193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newy1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97363"/>
            <a:ext cx="15621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newy16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4297363"/>
            <a:ext cx="18954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0" descr="newy12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77975"/>
            <a:ext cx="190658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WordArt 12"/>
          <p:cNvSpPr>
            <a:spLocks noChangeArrowheads="1" noChangeShapeType="1" noTextEdit="1"/>
          </p:cNvSpPr>
          <p:nvPr/>
        </p:nvSpPr>
        <p:spPr bwMode="auto">
          <a:xfrm>
            <a:off x="2019300" y="392113"/>
            <a:ext cx="5167313" cy="103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На дворе снежок идёт</a:t>
            </a:r>
          </a:p>
          <a:p>
            <a:pPr algn="ctr"/>
            <a:r>
              <a:rPr lang="ru-RU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Скоро праздник ….</a:t>
            </a:r>
          </a:p>
        </p:txBody>
      </p:sp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3995738" y="1717675"/>
            <a:ext cx="20161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Новый год</a:t>
            </a:r>
          </a:p>
        </p:txBody>
      </p:sp>
      <p:sp>
        <p:nvSpPr>
          <p:cNvPr id="5134" name="Скругленный прямоугольник 13"/>
          <p:cNvSpPr>
            <a:spLocks noChangeArrowheads="1"/>
          </p:cNvSpPr>
          <p:nvPr/>
        </p:nvSpPr>
        <p:spPr bwMode="auto">
          <a:xfrm>
            <a:off x="3898900" y="6477000"/>
            <a:ext cx="96838" cy="35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700" algn="ctr">
            <a:solidFill>
              <a:srgbClr val="3333CC"/>
            </a:solidFill>
            <a:round/>
            <a:headEnd/>
            <a:tailEnd/>
          </a:ln>
        </p:spPr>
        <p:txBody>
          <a:bodyPr wrap="none" lIns="88900" tIns="25400" rIns="88900" bIns="5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u="sng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0" name="WordArt 14"/>
          <p:cNvSpPr>
            <a:spLocks noChangeArrowheads="1" noChangeShapeType="1" noTextEdit="1"/>
          </p:cNvSpPr>
          <p:nvPr/>
        </p:nvSpPr>
        <p:spPr bwMode="auto">
          <a:xfrm>
            <a:off x="857250" y="1357313"/>
            <a:ext cx="7200900" cy="3095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C9FCB"/>
              </a:contour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285729"/>
            <a:ext cx="785818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0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Новый   год    в     ЯПОНИИ</a:t>
            </a:r>
          </a:p>
        </p:txBody>
      </p:sp>
      <p:pic>
        <p:nvPicPr>
          <p:cNvPr id="5125" name="Picture 4" descr="Новый год и Рождество, Япония - туристический портал Viptur.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00188"/>
            <a:ext cx="7042150" cy="497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0" name="WordArt 14"/>
          <p:cNvSpPr>
            <a:spLocks noChangeArrowheads="1" noChangeShapeType="1" noTextEdit="1"/>
          </p:cNvSpPr>
          <p:nvPr/>
        </p:nvSpPr>
        <p:spPr bwMode="auto">
          <a:xfrm>
            <a:off x="5364163" y="1268413"/>
            <a:ext cx="7200900" cy="3095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C9FCB"/>
              </a:contour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Новый год и Рождество, Япония - туристический портал Viptur.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768477" cy="5040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5375275" y="1052513"/>
            <a:ext cx="34226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9900FF"/>
                </a:solidFill>
                <a:cs typeface="Times New Roman" panose="02020603050405020304" pitchFamily="18" charset="0"/>
              </a:rPr>
              <a:t>В Японии в полночь не часы бьют, а колокол. И  не 12 раз как у нас, а  108 ударов.</a:t>
            </a:r>
            <a:endParaRPr lang="ru-RU" altLang="ru-RU" sz="1600" b="1" i="1">
              <a:solidFill>
                <a:srgbClr val="9900FF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9900FF"/>
                </a:solidFill>
                <a:cs typeface="Times New Roman" panose="02020603050405020304" pitchFamily="18" charset="0"/>
              </a:rPr>
              <a:t>После последнего удара все идут к морю ждать, когда блеснет первый лучик солнца. Мальчики запускают бумажных змеев, а девочки играют отбивая ракетками разноцветные воланы, стараясь не дать им упасть на землю. Ведь проигравшей мажут лицо чернилами и посыпают пудрой.</a:t>
            </a:r>
            <a:endParaRPr lang="ru-RU" altLang="ru-RU" sz="1600" b="1" i="1">
              <a:solidFill>
                <a:srgbClr val="9900FF"/>
              </a:solidFill>
              <a:latin typeface="Blackadder ITC" panose="04020505051007020D02" pitchFamily="8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611188" y="1196975"/>
            <a:ext cx="4143375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FF"/>
                </a:solidFill>
                <a:latin typeface="Blackadder ITC" panose="04020505051007020D02" pitchFamily="82" charset="0"/>
              </a:rPr>
              <a:t>Японские дети встречают Новый год в новой одежде. Считается, что это приносит здоровье и удачу в Новом году. В новогоднюю ночь они прячут под подушку картинку с изображением парусника, на котором плывут семь сказочных волшебников - семь покровителей счастья</a:t>
            </a:r>
            <a:r>
              <a:rPr lang="ru-RU" altLang="ru-RU" sz="2800" b="1">
                <a:solidFill>
                  <a:srgbClr val="9900FF"/>
                </a:solidFill>
                <a:latin typeface="Blackadder ITC" panose="04020505051007020D02" pitchFamily="82" charset="0"/>
              </a:rPr>
              <a:t>. </a:t>
            </a:r>
            <a:endParaRPr lang="ru-RU" altLang="ru-RU" sz="2800">
              <a:solidFill>
                <a:srgbClr val="9900FF"/>
              </a:solidFill>
              <a:latin typeface="Blackadder ITC" panose="04020505051007020D02" pitchFamily="82" charset="0"/>
            </a:endParaRPr>
          </a:p>
        </p:txBody>
      </p:sp>
      <p:pic>
        <p:nvPicPr>
          <p:cNvPr id="7172" name="Picture 5" descr="http://www.tourua.com/img/ny/ny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59" y="1416370"/>
            <a:ext cx="3857625" cy="440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i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Японские новогодние угощения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357313" y="1428750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9900FF"/>
                </a:solidFill>
                <a:latin typeface="Blackadder ITC" panose="04020505051007020D02" pitchFamily="82" charset="0"/>
              </a:rPr>
              <a:t>Еда на столе - тоже символическая: длинные макароны - знак долголетия, рис - достатка, карп - силы, фасоль - здоровья. В каждой семье готовят новогоднее угощение моти - колобки, лепешки, булки из рисовой муки.</a:t>
            </a:r>
          </a:p>
        </p:txBody>
      </p:sp>
      <p:pic>
        <p:nvPicPr>
          <p:cNvPr id="11268" name="i3559685944" descr="42772c4b4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810125"/>
            <a:ext cx="244951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1526579693" descr="02035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01" y="4221088"/>
            <a:ext cx="2232025" cy="17033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526870640" descr="35b84350fa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2" y="4365104"/>
            <a:ext cx="2017713" cy="17129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90" name="WordArt 14"/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7200900" cy="3095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C9FCB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встречают Новый год</a:t>
            </a:r>
          </a:p>
          <a:p>
            <a:pPr algn="ctr" eaLnBrk="1" hangingPunct="1">
              <a:defRPr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Германии</a:t>
            </a:r>
          </a:p>
          <a:p>
            <a:pPr algn="ctr" eaLnBrk="1" hangingPunct="1">
              <a:defRPr/>
            </a:pP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3 Дорожка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2213"/>
            <a:ext cx="8374062" cy="45259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Рождество в Германии плавно перетекает в Новый год.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эти дни вся страна переливается разноцветными огнями и напоминает сказочный нарядный пряничный домик. Особое германское развлечение - рождественские ярмарки и базары,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где звучит музыка, крутятся карусели, даются рождественские спектакли и концерты, раскупаются сувениры.</a:t>
            </a:r>
          </a:p>
        </p:txBody>
      </p:sp>
      <p:pic>
        <p:nvPicPr>
          <p:cNvPr id="14339" name="Picture 4" descr="elka_bi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628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iCAOW9V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43288"/>
            <a:ext cx="3817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CAQ7NJW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02418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1855788" y="434975"/>
            <a:ext cx="588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Прощание с уходящим годом</a:t>
            </a:r>
          </a:p>
        </p:txBody>
      </p:sp>
      <p:pic>
        <p:nvPicPr>
          <p:cNvPr id="14343" name="Picture 7" descr="newy6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0"/>
            <a:ext cx="11842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newy5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14382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ackadder ITC" pitchFamily="8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597</Words>
  <Application>Microsoft Office PowerPoint</Application>
  <PresentationFormat>Экран (4:3)</PresentationFormat>
  <Paragraphs>48</Paragraphs>
  <Slides>19</Slides>
  <Notes>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Blackadder ITC</vt:lpstr>
      <vt:lpstr>Arial</vt:lpstr>
      <vt:lpstr>Aharoni</vt:lpstr>
      <vt:lpstr>Batang</vt:lpstr>
      <vt:lpstr>Times New Roman</vt:lpstr>
      <vt:lpstr>Arial Black</vt:lpstr>
      <vt:lpstr>Garamond</vt:lpstr>
      <vt:lpstr>Bookman Old Style</vt:lpstr>
      <vt:lpstr>Оформление по умолчанию</vt:lpstr>
      <vt:lpstr> Новый год  в других странах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Японские новогодние угощения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Новый год  во Франции</vt:lpstr>
      <vt:lpstr>Презентация PowerPoint</vt:lpstr>
      <vt:lpstr>Презентация PowerPoint</vt:lpstr>
      <vt:lpstr>Презентация PowerPoint</vt:lpstr>
    </vt:vector>
  </TitlesOfParts>
  <Company>505.ru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Никита Н.И. Чистяков</cp:lastModifiedBy>
  <cp:revision>48</cp:revision>
  <cp:lastPrinted>1601-01-01T00:00:00Z</cp:lastPrinted>
  <dcterms:created xsi:type="dcterms:W3CDTF">2007-12-03T19:44:08Z</dcterms:created>
  <dcterms:modified xsi:type="dcterms:W3CDTF">2019-02-07T10:11:23Z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