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D315"/>
    <a:srgbClr val="D9D90F"/>
    <a:srgbClr val="D60093"/>
    <a:srgbClr val="33CC33"/>
    <a:srgbClr val="CC0099"/>
    <a:srgbClr val="FC10DA"/>
    <a:srgbClr val="9900CC"/>
    <a:srgbClr val="CC00FF"/>
    <a:srgbClr val="00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chemeClr val="accent6">
                <a:lumMod val="75000"/>
                <a:alpha val="91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723" y="199320"/>
            <a:ext cx="4284277" cy="368688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0804" y="3578983"/>
            <a:ext cx="7772400" cy="2895600"/>
          </a:xfrm>
        </p:spPr>
        <p:txBody>
          <a:bodyPr>
            <a:noAutofit/>
            <a:scene3d>
              <a:camera prst="isometricOffAxis1Right"/>
              <a:lightRig rig="threePt" dir="t"/>
            </a:scene3d>
          </a:bodyPr>
          <a:lstStyle/>
          <a:p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Устное народное творчество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 flip="none" rotWithShape="1"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7269480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19427" y="6182195"/>
            <a:ext cx="38245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>
                <a:solidFill>
                  <a:srgbClr val="00B050"/>
                </a:solidFill>
              </a:rPr>
              <a:t>Виноградова Татьяна Владиславовна</a:t>
            </a:r>
          </a:p>
          <a:p>
            <a:r>
              <a:rPr lang="ru-RU" sz="1600" b="1" i="1" dirty="0" smtClean="0">
                <a:solidFill>
                  <a:srgbClr val="00B050"/>
                </a:solidFill>
              </a:rPr>
              <a:t>Воспитатель ГПД.   ГБОУ СОШ № 292</a:t>
            </a:r>
            <a:endParaRPr lang="ru-RU" sz="1600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Х</a:t>
            </a:r>
            <a:r>
              <a:rPr lang="en-US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YI </a:t>
            </a:r>
            <a:r>
              <a:rPr lang="ru-RU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век; Х</a:t>
            </a:r>
            <a:r>
              <a:rPr lang="en-US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YII </a:t>
            </a:r>
            <a:r>
              <a:rPr lang="ru-RU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век; Х</a:t>
            </a:r>
            <a:r>
              <a:rPr lang="en-US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YIII </a:t>
            </a:r>
            <a:r>
              <a:rPr lang="ru-RU" dirty="0" smtClean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</a:rPr>
              <a:t>век</a:t>
            </a:r>
            <a:endParaRPr lang="ru-RU" dirty="0">
              <a:ln>
                <a:solidFill>
                  <a:srgbClr val="00B050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>
                <a:ln>
                  <a:solidFill>
                    <a:srgbClr val="CC0099"/>
                  </a:solidFill>
                </a:ln>
                <a:solidFill>
                  <a:srgbClr val="FC10DA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Емельян Пугачев </a:t>
            </a:r>
          </a:p>
          <a:p>
            <a:pPr>
              <a:buNone/>
            </a:pPr>
            <a:endParaRPr lang="ru-RU" i="1" dirty="0" smtClean="0">
              <a:ln>
                <a:solidFill>
                  <a:srgbClr val="CC0099"/>
                </a:solidFill>
              </a:ln>
              <a:solidFill>
                <a:srgbClr val="FC10DA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ru-RU" i="1" dirty="0" smtClean="0">
                <a:ln>
                  <a:solidFill>
                    <a:srgbClr val="CC0099"/>
                  </a:solidFill>
                </a:ln>
                <a:solidFill>
                  <a:srgbClr val="FC10DA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Ермак Тимофеевич </a:t>
            </a:r>
          </a:p>
          <a:p>
            <a:pPr>
              <a:buNone/>
            </a:pPr>
            <a:r>
              <a:rPr lang="ru-RU" i="1" dirty="0" smtClean="0">
                <a:ln>
                  <a:solidFill>
                    <a:srgbClr val="CC0099"/>
                  </a:solidFill>
                </a:ln>
                <a:solidFill>
                  <a:srgbClr val="FC10DA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i="1" dirty="0" smtClean="0">
                <a:ln>
                  <a:solidFill>
                    <a:srgbClr val="CC0099"/>
                  </a:solidFill>
                </a:ln>
                <a:solidFill>
                  <a:srgbClr val="FC10DA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i="1" dirty="0" smtClean="0">
                <a:ln>
                  <a:solidFill>
                    <a:srgbClr val="CC0099"/>
                  </a:solidFill>
                </a:ln>
                <a:solidFill>
                  <a:srgbClr val="FC10DA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                                                  Степан Разин</a:t>
            </a:r>
          </a:p>
          <a:p>
            <a:pPr>
              <a:buNone/>
            </a:pPr>
            <a:r>
              <a:rPr lang="ru-RU" dirty="0" smtClean="0"/>
              <a:t>                                              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 descr="рази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4419600"/>
            <a:ext cx="3429000" cy="2133600"/>
          </a:xfrm>
          <a:prstGeom prst="rect">
            <a:avLst/>
          </a:prstGeom>
        </p:spPr>
      </p:pic>
      <p:pic>
        <p:nvPicPr>
          <p:cNvPr id="5" name="Рисунок 4" descr="Erma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3505200"/>
            <a:ext cx="3384000" cy="2880395"/>
          </a:xfrm>
          <a:prstGeom prst="rect">
            <a:avLst/>
          </a:prstGeom>
        </p:spPr>
      </p:pic>
      <p:pic>
        <p:nvPicPr>
          <p:cNvPr id="7" name="Рисунок 6" descr="1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1295400"/>
            <a:ext cx="3000375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667000"/>
            <a:ext cx="5238542" cy="388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ru-RU" i="1" dirty="0" smtClean="0">
                <a:gradFill flip="none" rotWithShape="1">
                  <a:gsLst>
                    <a:gs pos="0">
                      <a:srgbClr val="CC00FF">
                        <a:shade val="30000"/>
                        <a:satMod val="115000"/>
                      </a:srgbClr>
                    </a:gs>
                    <a:gs pos="50000">
                      <a:srgbClr val="CC00FF">
                        <a:shade val="67500"/>
                        <a:satMod val="115000"/>
                      </a:srgbClr>
                    </a:gs>
                    <a:gs pos="100000">
                      <a:srgbClr val="CC00FF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Bookman Old Style" pitchFamily="18" charset="0"/>
              </a:rPr>
              <a:t>П Р Е Д А Н И Я</a:t>
            </a:r>
            <a:endParaRPr lang="ru-RU" i="1" dirty="0">
              <a:gradFill flip="none" rotWithShape="1">
                <a:gsLst>
                  <a:gs pos="0">
                    <a:srgbClr val="CC00FF">
                      <a:shade val="30000"/>
                      <a:satMod val="115000"/>
                    </a:srgbClr>
                  </a:gs>
                  <a:gs pos="50000">
                    <a:srgbClr val="CC00FF">
                      <a:shade val="67500"/>
                      <a:satMod val="115000"/>
                    </a:srgbClr>
                  </a:gs>
                  <a:gs pos="100000">
                    <a:srgbClr val="CC00FF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318760"/>
          </a:xfrm>
        </p:spPr>
        <p:txBody>
          <a:bodyPr/>
          <a:lstStyle/>
          <a:p>
            <a:pPr algn="ctr">
              <a:buNone/>
            </a:pPr>
            <a:endParaRPr lang="ru-RU" dirty="0" smtClean="0">
              <a:ln>
                <a:solidFill>
                  <a:srgbClr val="9900CC"/>
                </a:solidFill>
              </a:ln>
              <a:gradFill flip="none" rotWithShape="1">
                <a:gsLst>
                  <a:gs pos="0">
                    <a:srgbClr val="FF0066">
                      <a:shade val="30000"/>
                      <a:satMod val="115000"/>
                    </a:srgbClr>
                  </a:gs>
                  <a:gs pos="50000">
                    <a:srgbClr val="FF0066">
                      <a:shade val="67500"/>
                      <a:satMod val="115000"/>
                    </a:srgbClr>
                  </a:gs>
                  <a:gs pos="100000">
                    <a:srgbClr val="FF0066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  <a:p>
            <a:pPr algn="ctr">
              <a:buNone/>
            </a:pPr>
            <a:r>
              <a:rPr lang="ru-RU" sz="1800" dirty="0" smtClean="0">
                <a:ln>
                  <a:solidFill>
                    <a:srgbClr val="9900CC"/>
                  </a:solidFill>
                </a:ln>
                <a:gradFill flip="none" rotWithShape="1">
                  <a:gsLst>
                    <a:gs pos="0">
                      <a:srgbClr val="FF0066">
                        <a:shade val="30000"/>
                        <a:satMod val="115000"/>
                      </a:srgbClr>
                    </a:gs>
                    <a:gs pos="50000">
                      <a:srgbClr val="FF0066">
                        <a:shade val="67500"/>
                        <a:satMod val="115000"/>
                      </a:srgbClr>
                    </a:gs>
                    <a:gs pos="100000">
                      <a:srgbClr val="FF0066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rPr>
              <a:t>ЖАНР УСТНОЙ НЕСКАЗОЧНОЙ ПРОЗЫ, РАССКАЗ ОБ ИСТОРИЧЕСКИХ ЛИЦАХ, СОБЫТИЯХ, ОТРАЖАЮЩИЙ ВОСПРИЯТИЕ ИХ СОВРЕМЕННИКАМИ.</a:t>
            </a:r>
            <a:endParaRPr lang="ru-RU" sz="1800" dirty="0">
              <a:ln>
                <a:solidFill>
                  <a:srgbClr val="9900CC"/>
                </a:solidFill>
              </a:ln>
              <a:gradFill flip="none" rotWithShape="1">
                <a:gsLst>
                  <a:gs pos="0">
                    <a:srgbClr val="FF0066">
                      <a:shade val="30000"/>
                      <a:satMod val="115000"/>
                    </a:srgbClr>
                  </a:gs>
                  <a:gs pos="50000">
                    <a:srgbClr val="FF0066">
                      <a:shade val="67500"/>
                      <a:satMod val="115000"/>
                    </a:srgbClr>
                  </a:gs>
                  <a:gs pos="100000">
                    <a:srgbClr val="FF0066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4600" y="4038600"/>
            <a:ext cx="4114800" cy="24384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Рисунок 4" descr="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914400"/>
            <a:ext cx="3816000" cy="27432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" name="Рисунок 6" descr="314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914399"/>
            <a:ext cx="3646736" cy="274320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62000"/>
            <a:ext cx="8229600" cy="762000"/>
          </a:xfrm>
        </p:spPr>
        <p:txBody>
          <a:bodyPr>
            <a:normAutofit/>
          </a:bodyPr>
          <a:lstStyle/>
          <a:p>
            <a:endParaRPr lang="ru-RU" i="1" dirty="0">
              <a:ln>
                <a:solidFill>
                  <a:srgbClr val="FF0066"/>
                </a:solidFill>
              </a:ln>
              <a:solidFill>
                <a:srgbClr val="CC00FF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00FF"/>
                </a:solidFill>
              </a:rPr>
              <a:t>     </a:t>
            </a:r>
            <a:r>
              <a:rPr lang="ru-RU" sz="3600" dirty="0" smtClean="0">
                <a:solidFill>
                  <a:srgbClr val="0000FF"/>
                </a:solidFill>
                <a:latin typeface="Century Schoolbook" pitchFamily="18" charset="0"/>
              </a:rPr>
              <a:t>… шутливое в глубоком и глубокое в шутливом </a:t>
            </a:r>
            <a:r>
              <a:rPr lang="ru-RU" sz="3600" dirty="0" smtClean="0">
                <a:solidFill>
                  <a:srgbClr val="0000FF"/>
                </a:solidFill>
                <a:latin typeface="Century Schoolbook" pitchFamily="18" charset="0"/>
              </a:rPr>
              <a:t>придаёт </a:t>
            </a:r>
            <a:r>
              <a:rPr lang="ru-RU" sz="3600" dirty="0" smtClean="0">
                <a:solidFill>
                  <a:srgbClr val="0000FF"/>
                </a:solidFill>
                <a:latin typeface="Century Schoolbook" pitchFamily="18" charset="0"/>
              </a:rPr>
              <a:t>частушке дразнящую и задорную прелесть.</a:t>
            </a:r>
          </a:p>
          <a:p>
            <a:pPr>
              <a:buNone/>
            </a:pPr>
            <a:r>
              <a:rPr lang="ru-RU" sz="3600" dirty="0" smtClean="0">
                <a:solidFill>
                  <a:srgbClr val="0000FF"/>
                </a:solidFill>
                <a:latin typeface="Century Schoolbook" pitchFamily="18" charset="0"/>
              </a:rPr>
              <a:t>                            </a:t>
            </a:r>
            <a:r>
              <a:rPr lang="ru-RU" sz="3600" dirty="0" smtClean="0">
                <a:solidFill>
                  <a:srgbClr val="CC00FF"/>
                </a:solidFill>
                <a:latin typeface="Century Schoolbook" pitchFamily="18" charset="0"/>
              </a:rPr>
              <a:t>П.А. Флоренский</a:t>
            </a:r>
            <a:endParaRPr lang="ru-RU" sz="3600" dirty="0">
              <a:solidFill>
                <a:srgbClr val="CC00FF"/>
              </a:solidFill>
              <a:latin typeface="Century Schoolbook" pitchFamily="18" charset="0"/>
            </a:endParaRPr>
          </a:p>
        </p:txBody>
      </p:sp>
      <p:pic>
        <p:nvPicPr>
          <p:cNvPr id="4" name="Рисунок 3" descr="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276600"/>
            <a:ext cx="685800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3810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>
                <a:ln w="18000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</a:rPr>
              <a:t>Спасибо</a:t>
            </a:r>
          </a:p>
          <a:p>
            <a:pPr algn="ctr">
              <a:buNone/>
            </a:pPr>
            <a:r>
              <a:rPr lang="ru-RU" sz="6600" b="1" dirty="0" smtClean="0">
                <a:ln w="18000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</a:rPr>
              <a:t> всем</a:t>
            </a:r>
          </a:p>
          <a:p>
            <a:pPr algn="ctr">
              <a:buNone/>
            </a:pPr>
            <a:r>
              <a:rPr lang="ru-RU" sz="6600" b="1" dirty="0" smtClean="0">
                <a:ln w="18000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</a:rPr>
              <a:t> за внимание!</a:t>
            </a:r>
            <a:endParaRPr lang="ru-RU" sz="6600" b="1" dirty="0">
              <a:ln w="18000">
                <a:solidFill>
                  <a:schemeClr val="accent6">
                    <a:lumMod val="7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4191000" y="5410200"/>
            <a:ext cx="914400" cy="914400"/>
          </a:xfrm>
          <a:prstGeom prst="smileyFace">
            <a:avLst/>
          </a:prstGeom>
          <a:solidFill>
            <a:srgbClr val="FFFF00"/>
          </a:solidFill>
          <a:effectLst>
            <a:glow rad="228600">
              <a:schemeClr val="accent3">
                <a:satMod val="175000"/>
                <a:alpha val="40000"/>
              </a:schemeClr>
            </a:glow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C10DA"/>
                </a:solidFill>
              </a:ln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chemeClr val="accent6">
                <a:lumMod val="75000"/>
                <a:alpha val="78000"/>
              </a:schemeClr>
            </a:gs>
            <a:gs pos="21000">
              <a:schemeClr val="accent6">
                <a:lumMod val="75000"/>
                <a:alpha val="78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2286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>
              <a:buNone/>
            </a:pPr>
            <a:r>
              <a:rPr lang="ru-RU" b="1" i="1" cap="all" dirty="0" smtClean="0">
                <a:ln>
                  <a:solidFill>
                    <a:srgbClr val="7030A0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</a:t>
            </a:r>
            <a:r>
              <a:rPr lang="ru-RU" b="1" i="1" cap="all" dirty="0" smtClean="0">
                <a:ln>
                  <a:solidFill>
                    <a:srgbClr val="7030A0"/>
                  </a:solidFill>
                </a:ln>
                <a:solidFill>
                  <a:srgbClr val="9900CC"/>
                </a:solidFill>
                <a:effectLst>
                  <a:reflection blurRad="10000" stA="55000" endPos="48000" dist="500" dir="5400000" sy="-100000" algn="bl" rotWithShape="0"/>
                </a:effectLst>
              </a:rPr>
              <a:t>Подлинную историю народа нельзя знать, не зная устного народного творчества… От глубокой древности фольклор неотступно и своеобразно сопутствует истории.</a:t>
            </a:r>
          </a:p>
          <a:p>
            <a:pPr>
              <a:buNone/>
            </a:pPr>
            <a:r>
              <a:rPr lang="ru-RU" b="1" cap="all" dirty="0" smtClean="0">
                <a:ln/>
                <a:solidFill>
                  <a:srgbClr val="9900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                                                 М. Горький.</a:t>
            </a:r>
            <a:br>
              <a:rPr lang="ru-RU" b="1" cap="all" dirty="0" smtClean="0">
                <a:ln/>
                <a:solidFill>
                  <a:srgbClr val="9900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b="1" cap="all" dirty="0">
              <a:ln/>
              <a:solidFill>
                <a:srgbClr val="9900CC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600200"/>
          </a:xfrm>
          <a:effectLst>
            <a:innerShdw blurRad="114300">
              <a:prstClr val="black"/>
            </a:innerShdw>
          </a:effectLst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dirty="0" smtClean="0">
                <a:ln w="1905">
                  <a:solidFill>
                    <a:srgbClr val="FF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Century Schoolbook" pitchFamily="18" charset="0"/>
              </a:rPr>
              <a:t>жанры устного народного творчества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>
              <a:buNone/>
            </a:pPr>
            <a:endParaRPr lang="ru-RU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ru-RU" b="1" dirty="0" smtClean="0">
                <a:ln w="10541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Былины                   песни                   сказки</a:t>
            </a:r>
            <a:endParaRPr lang="ru-RU" dirty="0" smtClean="0">
              <a:ln w="10541" cmpd="sng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0070C0"/>
              </a:solidFill>
            </a:endParaRPr>
          </a:p>
          <a:p>
            <a:pPr>
              <a:buNone/>
            </a:pPr>
            <a:endParaRPr lang="ru-RU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dirty="0" smtClean="0">
                <a:ln w="10541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       пословицы                              поговорки </a:t>
            </a:r>
          </a:p>
          <a:p>
            <a:pPr>
              <a:buNone/>
            </a:pPr>
            <a:r>
              <a:rPr lang="ru-RU" b="1" dirty="0" smtClean="0">
                <a:ln w="10541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                     </a:t>
            </a:r>
          </a:p>
          <a:p>
            <a:pPr>
              <a:buNone/>
            </a:pPr>
            <a:r>
              <a:rPr lang="ru-RU" b="1" dirty="0" smtClean="0">
                <a:ln w="10541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                    предания    частушки</a:t>
            </a:r>
          </a:p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</a:rPr>
              <a:t/>
            </a:r>
            <a:br>
              <a:rPr lang="ru-RU" dirty="0" smtClean="0">
                <a:solidFill>
                  <a:srgbClr val="00B0F0"/>
                </a:solidFill>
              </a:rPr>
            </a:br>
            <a:endParaRPr lang="ru-RU" dirty="0">
              <a:solidFill>
                <a:srgbClr val="00B0F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1752600" y="1600200"/>
            <a:ext cx="15240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4000500" y="19431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715000" y="1676400"/>
            <a:ext cx="10668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2400300" y="2019300"/>
            <a:ext cx="14478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2324100" y="2781300"/>
            <a:ext cx="25146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3962400" y="2743200"/>
            <a:ext cx="25908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5143500" y="1943100"/>
            <a:ext cx="1447800" cy="1066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Русские народные песни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3500" i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latin typeface="Century Schoolbook" pitchFamily="18" charset="0"/>
              </a:rPr>
              <a:t>     </a:t>
            </a:r>
            <a:r>
              <a:rPr lang="ru-RU" sz="3500" b="1" i="1" spc="300" dirty="0" smtClean="0">
                <a:ln w="11430" cmpd="sng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entury Schoolbook" pitchFamily="18" charset="0"/>
              </a:rPr>
              <a:t>Покажите мне народ, у которого было бы больше песен…</a:t>
            </a:r>
          </a:p>
          <a:p>
            <a:pPr>
              <a:buNone/>
            </a:pP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                                           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Н.В. Гоголь.</a:t>
            </a: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                                          </a:t>
            </a:r>
            <a:endParaRPr lang="ru-RU" dirty="0" smtClean="0">
              <a:solidFill>
                <a:schemeClr val="accent6">
                  <a:lumMod val="7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ru-RU" dirty="0" smtClean="0"/>
              <a:t>     </a:t>
            </a:r>
          </a:p>
          <a:p>
            <a:pPr algn="ctr">
              <a:buNone/>
            </a:pPr>
            <a:r>
              <a:rPr lang="ru-RU" dirty="0" smtClean="0">
                <a:gradFill flip="none" rotWithShape="1">
                  <a:gsLst>
                    <a:gs pos="0">
                      <a:srgbClr val="7030A0">
                        <a:shade val="30000"/>
                        <a:satMod val="115000"/>
                      </a:srgbClr>
                    </a:gs>
                    <a:gs pos="50000">
                      <a:srgbClr val="7030A0">
                        <a:shade val="67500"/>
                        <a:satMod val="115000"/>
                      </a:srgbClr>
                    </a:gs>
                    <a:gs pos="100000">
                      <a:srgbClr val="7030A0">
                        <a:shade val="100000"/>
                        <a:satMod val="115000"/>
                      </a:srgb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atin typeface="Century Schoolbook" pitchFamily="18" charset="0"/>
              </a:rPr>
              <a:t>     </a:t>
            </a:r>
            <a:r>
              <a:rPr lang="ru-RU" sz="4300" dirty="0" smtClean="0">
                <a:ln>
                  <a:solidFill>
                    <a:srgbClr val="FF0000"/>
                  </a:solidFill>
                </a:ln>
                <a:gradFill flip="none" rotWithShape="1">
                  <a:gsLst>
                    <a:gs pos="0">
                      <a:srgbClr val="7030A0">
                        <a:shade val="30000"/>
                        <a:satMod val="115000"/>
                      </a:srgbClr>
                    </a:gs>
                    <a:gs pos="50000">
                      <a:srgbClr val="7030A0">
                        <a:shade val="67500"/>
                        <a:satMod val="115000"/>
                      </a:srgbClr>
                    </a:gs>
                    <a:gs pos="100000">
                      <a:srgbClr val="7030A0">
                        <a:shade val="100000"/>
                        <a:satMod val="115000"/>
                      </a:srgb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atin typeface="Century Schoolbook" pitchFamily="18" charset="0"/>
              </a:rPr>
              <a:t>Песня</a:t>
            </a:r>
            <a:r>
              <a:rPr lang="ru-RU" sz="4300" dirty="0" smtClean="0">
                <a:gradFill flip="none" rotWithShape="1">
                  <a:gsLst>
                    <a:gs pos="0">
                      <a:srgbClr val="7030A0">
                        <a:shade val="30000"/>
                        <a:satMod val="115000"/>
                      </a:srgbClr>
                    </a:gs>
                    <a:gs pos="50000">
                      <a:srgbClr val="7030A0">
                        <a:shade val="67500"/>
                        <a:satMod val="115000"/>
                      </a:srgbClr>
                    </a:gs>
                    <a:gs pos="100000">
                      <a:srgbClr val="7030A0">
                        <a:shade val="100000"/>
                        <a:satMod val="115000"/>
                      </a:srgb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atin typeface="Century Schoolbook" pitchFamily="18" charset="0"/>
              </a:rPr>
              <a:t> - небольшое словесно-музыкальное произведение, исполняемое одним лицом или хором.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reflection blurRad="12700" stA="28000" endPos="45000" dist="1000" dir="5400000" sy="-100000" algn="bl" rotWithShape="0"/>
                </a:effectLst>
                <a:latin typeface="Century Schoolbook" pitchFamily="18" charset="0"/>
              </a:rPr>
              <a:t>ПЕСНИ </a:t>
            </a:r>
          </a:p>
        </p:txBody>
      </p:sp>
      <p:sp>
        <p:nvSpPr>
          <p:cNvPr id="4" name="Овал 3"/>
          <p:cNvSpPr/>
          <p:nvPr/>
        </p:nvSpPr>
        <p:spPr>
          <a:xfrm>
            <a:off x="457200" y="2133600"/>
            <a:ext cx="4114800" cy="19122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Century Schoolbook" pitchFamily="18" charset="0"/>
              </a:rPr>
              <a:t>ЛИРИЧЕСКИЕ</a:t>
            </a:r>
            <a:endParaRPr lang="ru-RU" sz="2400" dirty="0">
              <a:solidFill>
                <a:srgbClr val="FF0000"/>
              </a:solidFill>
              <a:latin typeface="Century Schoolbook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267200" y="2133600"/>
            <a:ext cx="4267200" cy="19812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Century Schoolbook" pitchFamily="18" charset="0"/>
              </a:rPr>
              <a:t>ИСТОРИЧЕСКИЕ</a:t>
            </a:r>
            <a:endParaRPr lang="ru-RU" sz="2400" dirty="0">
              <a:solidFill>
                <a:srgbClr val="FF0000"/>
              </a:solidFill>
              <a:latin typeface="Century Schoolbook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3314700" y="1790700"/>
            <a:ext cx="83820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4991100" y="2019300"/>
            <a:ext cx="8382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1" name="Рисунок 10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4038600"/>
            <a:ext cx="1776600" cy="25696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Рисунок 11" descr="08-300x26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4114800"/>
            <a:ext cx="2857500" cy="2533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114800"/>
            <a:ext cx="1981200" cy="2533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Рисунок 19" descr="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400" y="152400"/>
            <a:ext cx="2314575" cy="1524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Рисунок 16" descr="7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152400"/>
            <a:ext cx="2143125" cy="21431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00B0F0">
                        <a:shade val="30000"/>
                        <a:satMod val="115000"/>
                      </a:srgbClr>
                    </a:gs>
                    <a:gs pos="50000">
                      <a:srgbClr val="00B0F0">
                        <a:shade val="67500"/>
                        <a:satMod val="115000"/>
                      </a:srgbClr>
                    </a:gs>
                    <a:gs pos="100000">
                      <a:srgbClr val="00B0F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reflection blurRad="12700" stA="28000" endPos="45000" dist="1000" dir="5400000" sy="-100000" algn="bl" rotWithShape="0"/>
                </a:effectLst>
                <a:latin typeface="Century Schoolbook" pitchFamily="18" charset="0"/>
              </a:rPr>
              <a:t>ПЕСНИ</a:t>
            </a:r>
            <a:endParaRPr lang="ru-RU" dirty="0"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1371600"/>
            <a:ext cx="8229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</a:rPr>
              <a:t>             по употреблению                                        по темпу и характеру</a:t>
            </a:r>
          </a:p>
          <a:p>
            <a:r>
              <a:rPr lang="ru-RU" sz="2000" dirty="0" smtClean="0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</a:rPr>
              <a:t>                                                                              музыкального произведения</a:t>
            </a:r>
          </a:p>
          <a:p>
            <a:endParaRPr lang="ru-RU" sz="3200" dirty="0" smtClean="0"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a:endParaRPr>
          </a:p>
          <a:p>
            <a:endParaRPr lang="ru-RU" sz="3200" dirty="0" smtClean="0"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a:endParaRPr>
          </a:p>
          <a:p>
            <a:endParaRPr lang="ru-RU" sz="3200" dirty="0" smtClean="0"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a:endParaRPr>
          </a:p>
          <a:p>
            <a:endParaRPr lang="ru-RU" sz="3200" dirty="0" smtClean="0"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a:endParaRPr>
          </a:p>
          <a:p>
            <a:endParaRPr lang="ru-RU" sz="3200" dirty="0" smtClean="0"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a:endParaRPr>
          </a:p>
          <a:p>
            <a:r>
              <a:rPr lang="ru-RU" sz="2400" dirty="0" smtClean="0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</a:rPr>
              <a:t>                           по социальной принадлежности </a:t>
            </a:r>
          </a:p>
          <a:p>
            <a:endParaRPr lang="ru-RU" sz="3200" dirty="0" smtClean="0"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685800" y="2057400"/>
            <a:ext cx="2520000" cy="1980000"/>
          </a:xfrm>
          <a:prstGeom prst="horizontalScroll">
            <a:avLst/>
          </a:prstGeom>
          <a:solidFill>
            <a:srgbClr val="ECE220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ПЛЯСОВЫЕ,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ХОРОВОДНЫЕ,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ТРУДОВЫЕ </a:t>
            </a:r>
            <a:endParaRPr lang="ru-RU" dirty="0"/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5562600" y="1981200"/>
            <a:ext cx="2590800" cy="1905000"/>
          </a:xfrm>
          <a:prstGeom prst="horizontalScroll">
            <a:avLst/>
          </a:prstGeom>
          <a:solidFill>
            <a:srgbClr val="ECE220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ПРОТЯЖНЫЕ,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ЧАСТЫЕ</a:t>
            </a:r>
            <a:endParaRPr lang="ru-RU" dirty="0"/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3200400" y="4724400"/>
            <a:ext cx="2819400" cy="1880400"/>
          </a:xfrm>
          <a:prstGeom prst="horizontalScroll">
            <a:avLst/>
          </a:prstGeom>
          <a:solidFill>
            <a:srgbClr val="ECE220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СОЛДАТСКИЕ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ТЮРЕМНЫЕ,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БУРЛАЦКИЕ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2743200" y="1143000"/>
            <a:ext cx="6858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638800" y="1143000"/>
            <a:ext cx="9144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2895600" y="2819400"/>
            <a:ext cx="31242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9" name="Рисунок 18" descr="9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2200" y="4876800"/>
            <a:ext cx="2762250" cy="1657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52400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endParaRPr lang="ru-RU" sz="3800" i="1" dirty="0" smtClean="0">
              <a:solidFill>
                <a:srgbClr val="FF0066"/>
              </a:solidFill>
            </a:endParaRPr>
          </a:p>
          <a:p>
            <a:pPr>
              <a:buNone/>
            </a:pPr>
            <a:endParaRPr lang="ru-RU" sz="3800" i="1" dirty="0" smtClean="0">
              <a:solidFill>
                <a:srgbClr val="FF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4500" b="1" i="1" dirty="0" smtClean="0">
                <a:solidFill>
                  <a:srgbClr val="FF0066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entury Schoolbook" pitchFamily="18" charset="0"/>
              </a:rPr>
              <a:t>Лирические песни</a:t>
            </a:r>
          </a:p>
          <a:p>
            <a:pPr>
              <a:buNone/>
            </a:pPr>
            <a:endParaRPr lang="ru-RU" sz="3800" i="1" dirty="0" smtClean="0">
              <a:solidFill>
                <a:srgbClr val="FF0066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ru-RU" dirty="0" smtClean="0">
                <a:solidFill>
                  <a:srgbClr val="9900CC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 </a:t>
            </a:r>
            <a:r>
              <a:rPr lang="ru-RU" b="1" i="1" dirty="0" smtClean="0">
                <a:solidFill>
                  <a:srgbClr val="9900CC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ЗАЧИН</a:t>
            </a:r>
            <a:r>
              <a:rPr lang="ru-RU" dirty="0" smtClean="0">
                <a:solidFill>
                  <a:srgbClr val="9900CC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- обращение к природе, человеку, показ места действия.</a:t>
            </a:r>
          </a:p>
          <a:p>
            <a:pPr>
              <a:buNone/>
            </a:pPr>
            <a:endParaRPr lang="ru-RU" dirty="0" smtClean="0">
              <a:solidFill>
                <a:srgbClr val="9900CC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ru-RU" sz="3800" b="1" i="1" dirty="0" smtClean="0">
                <a:solidFill>
                  <a:srgbClr val="FF0066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entury Schoolbook" pitchFamily="18" charset="0"/>
              </a:rPr>
              <a:t>ПОВЕСТВОВАНИЕ</a:t>
            </a:r>
            <a:r>
              <a:rPr lang="ru-RU" sz="3800" i="1" dirty="0" smtClean="0">
                <a:solidFill>
                  <a:srgbClr val="9900CC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 - </a:t>
            </a:r>
          </a:p>
          <a:p>
            <a:pPr>
              <a:buNone/>
            </a:pPr>
            <a:r>
              <a:rPr lang="ru-RU" dirty="0" smtClean="0">
                <a:solidFill>
                  <a:srgbClr val="9900CC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                      монолог, диалог, вопрос-ответ.</a:t>
            </a:r>
          </a:p>
          <a:p>
            <a:pPr>
              <a:buNone/>
            </a:pPr>
            <a:endParaRPr lang="ru-RU" dirty="0" smtClean="0">
              <a:solidFill>
                <a:srgbClr val="9900CC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ru-RU" sz="2900" b="1" i="1" dirty="0" smtClean="0">
                <a:solidFill>
                  <a:srgbClr val="FF0066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entury Schoolbook" pitchFamily="18" charset="0"/>
              </a:rPr>
              <a:t>ИЗОБРАЗИТЕЛЬНО-ВЫРАЗИТЕЛЬНЫЕ СРЕДСТВА:</a:t>
            </a:r>
            <a:r>
              <a:rPr lang="ru-RU" i="1" dirty="0" smtClean="0">
                <a:solidFill>
                  <a:srgbClr val="FF0066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   </a:t>
            </a:r>
          </a:p>
          <a:p>
            <a:pPr>
              <a:buNone/>
            </a:pPr>
            <a:r>
              <a:rPr lang="ru-RU" sz="4000" dirty="0" smtClean="0">
                <a:solidFill>
                  <a:srgbClr val="FF0066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                            </a:t>
            </a:r>
            <a:r>
              <a:rPr lang="ru-RU" sz="4000" dirty="0" smtClean="0">
                <a:solidFill>
                  <a:srgbClr val="9900CC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повторы</a:t>
            </a:r>
          </a:p>
          <a:p>
            <a:pPr>
              <a:buNone/>
            </a:pPr>
            <a:r>
              <a:rPr lang="ru-RU" sz="4000" dirty="0" smtClean="0">
                <a:solidFill>
                  <a:srgbClr val="9900CC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                                  постоянные эпитеты </a:t>
            </a:r>
          </a:p>
          <a:p>
            <a:pPr>
              <a:buNone/>
            </a:pPr>
            <a:r>
              <a:rPr lang="ru-RU" sz="4000" dirty="0" smtClean="0">
                <a:solidFill>
                  <a:srgbClr val="9900CC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                                       олицетворения</a:t>
            </a:r>
          </a:p>
          <a:p>
            <a:pPr>
              <a:buNone/>
            </a:pPr>
            <a:r>
              <a:rPr lang="ru-RU" sz="4000" dirty="0" smtClean="0">
                <a:solidFill>
                  <a:srgbClr val="9900CC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                                                гиперболы и др.                </a:t>
            </a:r>
          </a:p>
          <a:p>
            <a:pPr>
              <a:buNone/>
            </a:pP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-595-1180-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" y="3886200"/>
            <a:ext cx="4617720" cy="26860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i="1" dirty="0" smtClean="0">
                <a:solidFill>
                  <a:srgbClr val="0000FF"/>
                </a:solidFill>
                <a:latin typeface="Century Schoolbook" pitchFamily="18" charset="0"/>
              </a:rPr>
              <a:t>Исторические песни</a:t>
            </a:r>
          </a:p>
          <a:p>
            <a:pPr algn="r">
              <a:buNone/>
            </a:pPr>
            <a:r>
              <a:rPr lang="ru-RU" sz="4000" i="1" dirty="0" smtClean="0">
                <a:gradFill flip="none" rotWithShape="1">
                  <a:gsLst>
                    <a:gs pos="0">
                      <a:srgbClr val="9900CC">
                        <a:shade val="30000"/>
                        <a:satMod val="115000"/>
                      </a:srgbClr>
                    </a:gs>
                    <a:gs pos="50000">
                      <a:srgbClr val="9900CC">
                        <a:shade val="67500"/>
                        <a:satMod val="115000"/>
                      </a:srgbClr>
                    </a:gs>
                    <a:gs pos="100000">
                      <a:srgbClr val="9900CC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atin typeface="Century Schoolbook" pitchFamily="18" charset="0"/>
              </a:rPr>
              <a:t>    Русская песня – русская история, эти песни будто летопись жизни </a:t>
            </a:r>
            <a:r>
              <a:rPr lang="ru-RU" sz="4000" i="1" smtClean="0">
                <a:gradFill flip="none" rotWithShape="1">
                  <a:gsLst>
                    <a:gs pos="0">
                      <a:srgbClr val="9900CC">
                        <a:shade val="30000"/>
                        <a:satMod val="115000"/>
                      </a:srgbClr>
                    </a:gs>
                    <a:gs pos="50000">
                      <a:srgbClr val="9900CC">
                        <a:shade val="67500"/>
                        <a:satMod val="115000"/>
                      </a:srgbClr>
                    </a:gs>
                    <a:gs pos="100000">
                      <a:srgbClr val="9900CC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atin typeface="Century Schoolbook" pitchFamily="18" charset="0"/>
              </a:rPr>
              <a:t>русского    народа</a:t>
            </a:r>
            <a:r>
              <a:rPr lang="ru-RU" sz="4000" i="1" dirty="0" smtClean="0">
                <a:gradFill flip="none" rotWithShape="1">
                  <a:gsLst>
                    <a:gs pos="0">
                      <a:srgbClr val="9900CC">
                        <a:shade val="30000"/>
                        <a:satMod val="115000"/>
                      </a:srgbClr>
                    </a:gs>
                    <a:gs pos="50000">
                      <a:srgbClr val="9900CC">
                        <a:shade val="67500"/>
                        <a:satMod val="115000"/>
                      </a:srgbClr>
                    </a:gs>
                    <a:gs pos="100000">
                      <a:srgbClr val="9900CC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atin typeface="Century Schoolbook" pitchFamily="18" charset="0"/>
              </a:rPr>
              <a:t>…</a:t>
            </a:r>
          </a:p>
          <a:p>
            <a:pPr algn="ctr">
              <a:buNone/>
            </a:pPr>
            <a:r>
              <a:rPr lang="ru-RU" sz="4000" i="1" dirty="0" smtClean="0">
                <a:gradFill flip="none" rotWithShape="1">
                  <a:gsLst>
                    <a:gs pos="0">
                      <a:srgbClr val="9900CC">
                        <a:shade val="30000"/>
                        <a:satMod val="115000"/>
                      </a:srgbClr>
                    </a:gs>
                    <a:gs pos="50000">
                      <a:srgbClr val="9900CC">
                        <a:shade val="67500"/>
                        <a:satMod val="115000"/>
                      </a:srgbClr>
                    </a:gs>
                    <a:gs pos="100000">
                      <a:srgbClr val="9900CC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atin typeface="Century Schoolbook" pitchFamily="18" charset="0"/>
              </a:rPr>
              <a:t>                                  М. Горький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762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5400" dirty="0" smtClean="0">
                <a:gradFill flip="none" rotWithShape="1">
                  <a:gsLst>
                    <a:gs pos="0">
                      <a:srgbClr val="0000FF">
                        <a:shade val="30000"/>
                        <a:satMod val="115000"/>
                      </a:srgbClr>
                    </a:gs>
                    <a:gs pos="50000">
                      <a:srgbClr val="0000FF">
                        <a:shade val="67500"/>
                        <a:satMod val="115000"/>
                      </a:srgbClr>
                    </a:gs>
                    <a:gs pos="100000">
                      <a:srgbClr val="0000FF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Century Schoolbook" pitchFamily="18" charset="0"/>
              </a:rPr>
              <a:t>Исторические песни</a:t>
            </a:r>
          </a:p>
          <a:p>
            <a:pPr>
              <a:buFont typeface="Wingdings" pitchFamily="2" charset="2"/>
              <a:buChar char="v"/>
            </a:pPr>
            <a:r>
              <a:rPr lang="ru-RU" sz="4000" i="1" dirty="0" smtClean="0">
                <a:ln>
                  <a:solidFill>
                    <a:srgbClr val="CC0099"/>
                  </a:solidFill>
                </a:ln>
                <a:solidFill>
                  <a:srgbClr val="FF0000"/>
                </a:solidFill>
              </a:rPr>
              <a:t>Зачин               место действия</a:t>
            </a:r>
          </a:p>
          <a:p>
            <a:pPr>
              <a:buFont typeface="Wingdings" pitchFamily="2" charset="2"/>
              <a:buChar char="v"/>
            </a:pPr>
            <a:r>
              <a:rPr lang="ru-RU" sz="4000" i="1" dirty="0" smtClean="0">
                <a:ln>
                  <a:solidFill>
                    <a:srgbClr val="CC0099"/>
                  </a:solidFill>
                </a:ln>
                <a:solidFill>
                  <a:srgbClr val="FF0000"/>
                </a:solidFill>
              </a:rPr>
              <a:t>Повествование            диалог</a:t>
            </a:r>
          </a:p>
          <a:p>
            <a:pPr>
              <a:buFont typeface="Wingdings" pitchFamily="2" charset="2"/>
              <a:buChar char="v"/>
            </a:pPr>
            <a:r>
              <a:rPr lang="ru-RU" sz="4000" i="1" dirty="0" smtClean="0">
                <a:ln>
                  <a:solidFill>
                    <a:srgbClr val="CC0099"/>
                  </a:solidFill>
                </a:ln>
                <a:solidFill>
                  <a:srgbClr val="FF0000"/>
                </a:solidFill>
              </a:rPr>
              <a:t>Концовка            главная мысль</a:t>
            </a:r>
            <a:endParaRPr lang="ru-RU" sz="4000" i="1" dirty="0">
              <a:ln>
                <a:solidFill>
                  <a:srgbClr val="CC0099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2590800" y="2743200"/>
            <a:ext cx="936000" cy="324000"/>
          </a:xfrm>
          <a:prstGeom prst="rightArrow">
            <a:avLst/>
          </a:prstGeom>
          <a:solidFill>
            <a:srgbClr val="CC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4648200" y="3505200"/>
            <a:ext cx="936000" cy="324000"/>
          </a:xfrm>
          <a:prstGeom prst="rightArrow">
            <a:avLst/>
          </a:prstGeom>
          <a:solidFill>
            <a:srgbClr val="CC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3276600" y="4267200"/>
            <a:ext cx="936000" cy="324000"/>
          </a:xfrm>
          <a:prstGeom prst="rightArrow">
            <a:avLst/>
          </a:prstGeom>
          <a:solidFill>
            <a:srgbClr val="CC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</TotalTime>
  <Words>252</Words>
  <Application>Microsoft Office PowerPoint</Application>
  <PresentationFormat>Экран (4:3)</PresentationFormat>
  <Paragraphs>79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Arial</vt:lpstr>
      <vt:lpstr>Book Antiqua</vt:lpstr>
      <vt:lpstr>Bookman Old Style</vt:lpstr>
      <vt:lpstr>Century Schoolbook</vt:lpstr>
      <vt:lpstr>Lucida Sans</vt:lpstr>
      <vt:lpstr>Times New Roman</vt:lpstr>
      <vt:lpstr>Wingdings</vt:lpstr>
      <vt:lpstr>Wingdings 2</vt:lpstr>
      <vt:lpstr>Wingdings 3</vt:lpstr>
      <vt:lpstr>Апекс</vt:lpstr>
      <vt:lpstr>Устное народное творчество</vt:lpstr>
      <vt:lpstr>Презентация PowerPoint</vt:lpstr>
      <vt:lpstr>  жанры устного народного творчества  </vt:lpstr>
      <vt:lpstr>Русские народные песни</vt:lpstr>
      <vt:lpstr> </vt:lpstr>
      <vt:lpstr>ПЕСНИ</vt:lpstr>
      <vt:lpstr>Презентация PowerPoint</vt:lpstr>
      <vt:lpstr>Презентация PowerPoint</vt:lpstr>
      <vt:lpstr>Презентация PowerPoint</vt:lpstr>
      <vt:lpstr>ХYI век; ХYII век; ХYIII век</vt:lpstr>
      <vt:lpstr>П Р Е Д А Н И Я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Устное народное творчество</dc:title>
  <dc:creator>ы</dc:creator>
  <cp:lastModifiedBy>Виноградова Татьяна Владиславовна</cp:lastModifiedBy>
  <cp:revision>20</cp:revision>
  <dcterms:created xsi:type="dcterms:W3CDTF">2016-04-07T16:27:43Z</dcterms:created>
  <dcterms:modified xsi:type="dcterms:W3CDTF">2019-01-30T12:00:11Z</dcterms:modified>
</cp:coreProperties>
</file>