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305" r:id="rId2"/>
    <p:sldId id="306" r:id="rId3"/>
    <p:sldId id="308" r:id="rId4"/>
    <p:sldId id="309" r:id="rId5"/>
    <p:sldId id="310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37" r:id="rId20"/>
    <p:sldId id="325" r:id="rId21"/>
    <p:sldId id="326" r:id="rId22"/>
    <p:sldId id="328" r:id="rId23"/>
    <p:sldId id="332" r:id="rId24"/>
    <p:sldId id="333" r:id="rId25"/>
    <p:sldId id="334" r:id="rId26"/>
    <p:sldId id="338" r:id="rId27"/>
    <p:sldId id="335" r:id="rId28"/>
    <p:sldId id="327" r:id="rId29"/>
    <p:sldId id="329" r:id="rId30"/>
    <p:sldId id="330" r:id="rId31"/>
    <p:sldId id="336" r:id="rId32"/>
    <p:sldId id="311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CAABB-C898-4377-B99E-834BA28214FE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4CA66-B078-424F-9AF3-FE4CBBA85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17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CAABB-C898-4377-B99E-834BA28214FE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4CA66-B078-424F-9AF3-FE4CBBA85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84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CAABB-C898-4377-B99E-834BA28214FE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4CA66-B078-424F-9AF3-FE4CBBA85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969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CAABB-C898-4377-B99E-834BA28214FE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4CA66-B078-424F-9AF3-FE4CBBA85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324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CAABB-C898-4377-B99E-834BA28214FE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4CA66-B078-424F-9AF3-FE4CBBA85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711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CAABB-C898-4377-B99E-834BA28214FE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4CA66-B078-424F-9AF3-FE4CBBA85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90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CAABB-C898-4377-B99E-834BA28214FE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4CA66-B078-424F-9AF3-FE4CBBA85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642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CAABB-C898-4377-B99E-834BA28214FE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4CA66-B078-424F-9AF3-FE4CBBA85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455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CAABB-C898-4377-B99E-834BA28214FE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4CA66-B078-424F-9AF3-FE4CBBA85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075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CAABB-C898-4377-B99E-834BA28214FE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4CA66-B078-424F-9AF3-FE4CBBA85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468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CAABB-C898-4377-B99E-834BA28214FE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4CA66-B078-424F-9AF3-FE4CBBA85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736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CAABB-C898-4377-B99E-834BA28214FE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4CA66-B078-424F-9AF3-FE4CBBA85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72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85821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Подготовка к сочинению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420888"/>
            <a:ext cx="8291264" cy="3705275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4712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План.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492941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   I.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II. </a:t>
            </a:r>
            <a:r>
              <a:rPr lang="ru-RU" dirty="0" smtClean="0"/>
              <a:t>Озаглавим основную часть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</a:t>
            </a:r>
          </a:p>
          <a:p>
            <a:pPr marL="0" indent="0">
              <a:buNone/>
            </a:pPr>
            <a:r>
              <a:rPr lang="en-US" dirty="0" smtClean="0"/>
              <a:t>2.</a:t>
            </a:r>
          </a:p>
          <a:p>
            <a:pPr marL="0" indent="0">
              <a:buNone/>
            </a:pPr>
            <a:r>
              <a:rPr lang="en-US" dirty="0" smtClean="0"/>
              <a:t>3.          </a:t>
            </a:r>
          </a:p>
          <a:p>
            <a:pPr marL="0" indent="0">
              <a:buNone/>
            </a:pPr>
            <a:r>
              <a:rPr lang="en-US" dirty="0" smtClean="0"/>
              <a:t>4.</a:t>
            </a:r>
          </a:p>
          <a:p>
            <a:pPr marL="0" indent="0">
              <a:buNone/>
            </a:pPr>
            <a:r>
              <a:rPr lang="en-US" dirty="0" smtClean="0"/>
              <a:t>5.</a:t>
            </a:r>
          </a:p>
          <a:p>
            <a:pPr marL="0" indent="0">
              <a:buNone/>
            </a:pPr>
            <a:r>
              <a:rPr lang="en-US" dirty="0" smtClean="0"/>
              <a:t>6.            III.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809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План.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49294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             I.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II. </a:t>
            </a:r>
            <a:r>
              <a:rPr lang="ru-RU" dirty="0" smtClean="0"/>
              <a:t>Образ Маши Мироновой. Или (Как раскрывается характер Маши Мироновой на протяжении романа).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</a:t>
            </a:r>
          </a:p>
          <a:p>
            <a:pPr marL="0" indent="0">
              <a:buNone/>
            </a:pPr>
            <a:r>
              <a:rPr lang="en-US" dirty="0" smtClean="0"/>
              <a:t>2.</a:t>
            </a:r>
          </a:p>
          <a:p>
            <a:pPr marL="0" indent="0">
              <a:buNone/>
            </a:pPr>
            <a:r>
              <a:rPr lang="en-US" dirty="0" smtClean="0"/>
              <a:t>3.          </a:t>
            </a:r>
          </a:p>
          <a:p>
            <a:pPr marL="0" indent="0">
              <a:buNone/>
            </a:pPr>
            <a:r>
              <a:rPr lang="en-US" dirty="0" smtClean="0"/>
              <a:t>4.</a:t>
            </a:r>
          </a:p>
          <a:p>
            <a:pPr marL="0" indent="0">
              <a:buNone/>
            </a:pPr>
            <a:r>
              <a:rPr lang="en-US" dirty="0" smtClean="0"/>
              <a:t>5.</a:t>
            </a:r>
          </a:p>
          <a:p>
            <a:pPr marL="0" indent="0">
              <a:buNone/>
            </a:pPr>
            <a:r>
              <a:rPr lang="en-US" dirty="0" smtClean="0"/>
              <a:t>6.            III.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283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План.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49294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             I.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II. </a:t>
            </a:r>
            <a:r>
              <a:rPr lang="ru-RU" dirty="0" smtClean="0"/>
              <a:t>Образ Маши Мироновой. </a:t>
            </a:r>
          </a:p>
          <a:p>
            <a:pPr marL="0" indent="0">
              <a:buNone/>
            </a:pPr>
            <a:r>
              <a:rPr lang="en-US" dirty="0" smtClean="0"/>
              <a:t>1.</a:t>
            </a:r>
            <a:r>
              <a:rPr lang="ru-RU" dirty="0" smtClean="0"/>
              <a:t> Первое впечатление, которое произвела Маша на рассказчика. Внешность героини.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</a:t>
            </a:r>
            <a:r>
              <a:rPr lang="ru-RU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         </a:t>
            </a:r>
          </a:p>
          <a:p>
            <a:pPr marL="0" indent="0">
              <a:buNone/>
            </a:pPr>
            <a:r>
              <a:rPr lang="en-US" dirty="0" smtClean="0"/>
              <a:t>4.</a:t>
            </a:r>
          </a:p>
          <a:p>
            <a:pPr marL="0" indent="0">
              <a:buNone/>
            </a:pPr>
            <a:r>
              <a:rPr lang="en-US" dirty="0" smtClean="0"/>
              <a:t>5.</a:t>
            </a:r>
          </a:p>
          <a:p>
            <a:pPr marL="0" indent="0">
              <a:buNone/>
            </a:pPr>
            <a:r>
              <a:rPr lang="en-US" dirty="0" smtClean="0"/>
              <a:t>6.            III.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78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964488" cy="62646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             I.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II. </a:t>
            </a:r>
            <a:r>
              <a:rPr lang="ru-RU" dirty="0" smtClean="0"/>
              <a:t>Образ Маши Мироновой.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</a:t>
            </a:r>
            <a:r>
              <a:rPr lang="ru-RU" dirty="0" smtClean="0"/>
              <a:t> Первое впечатление, которое произвела Маша на рассказчика. </a:t>
            </a:r>
            <a:r>
              <a:rPr lang="ru-RU" dirty="0"/>
              <a:t> </a:t>
            </a:r>
            <a:r>
              <a:rPr lang="ru-RU" dirty="0" smtClean="0"/>
              <a:t>Внешность героини.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</a:t>
            </a:r>
            <a:r>
              <a:rPr lang="ru-RU" dirty="0" smtClean="0"/>
              <a:t> Черты характера капитанской дочки, которые раскрываются во время мирной жизни в крепости: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а) в отношении к родителям (своим и  Гринева)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б) в отношении к Швабрину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в) в отношении к Гринёву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         </a:t>
            </a:r>
          </a:p>
        </p:txBody>
      </p:sp>
    </p:spTree>
    <p:extLst>
      <p:ext uri="{BB962C8B-B14F-4D97-AF65-F5344CB8AC3E}">
        <p14:creationId xmlns:p14="http://schemas.microsoft.com/office/powerpoint/2010/main" val="11383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32656"/>
            <a:ext cx="9036496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</a:t>
            </a:r>
            <a:r>
              <a:rPr lang="ru-RU" dirty="0" smtClean="0"/>
              <a:t> Первое впечатление, которое произвела Маша на рассказчика.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</a:t>
            </a:r>
            <a:r>
              <a:rPr lang="ru-RU" dirty="0" smtClean="0"/>
              <a:t> Черты характера капитанской дочки, которые раскрываются во время мирной жизни в крепости: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а) в отношении к родителям (своим </a:t>
            </a:r>
            <a:r>
              <a:rPr lang="ru-RU" dirty="0"/>
              <a:t> </a:t>
            </a:r>
            <a:r>
              <a:rPr lang="ru-RU" dirty="0" smtClean="0"/>
              <a:t>и  Гринева);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б) в отношении к Швабрину;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в) в отношении к Гринёву.</a:t>
            </a:r>
            <a:endParaRPr lang="en-US" dirty="0" smtClean="0"/>
          </a:p>
          <a:p>
            <a:pPr marL="514350" indent="-514350">
              <a:buAutoNum type="arabicPeriod" startAt="3"/>
            </a:pPr>
            <a:r>
              <a:rPr lang="ru-RU" dirty="0" smtClean="0"/>
              <a:t>Главные испытания в жизни Маши: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а) смерть родителей;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б) в плену у Швабрина</a:t>
            </a:r>
            <a:r>
              <a:rPr lang="ru-RU" dirty="0"/>
              <a:t>.</a:t>
            </a:r>
            <a:r>
              <a:rPr lang="en-US" dirty="0" smtClean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47387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32656"/>
            <a:ext cx="9036496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4. Как дополняет образ Маши эпизод ее поездки в Царское Село к Екатерине </a:t>
            </a:r>
            <a:r>
              <a:rPr lang="en-US" sz="3600" dirty="0" smtClean="0"/>
              <a:t>II</a:t>
            </a:r>
            <a:r>
              <a:rPr lang="ru-RU" sz="3600" dirty="0" smtClean="0"/>
              <a:t>?</a:t>
            </a:r>
          </a:p>
          <a:p>
            <a:pPr marL="0" indent="0">
              <a:buNone/>
            </a:pPr>
            <a:r>
              <a:rPr lang="ru-RU" sz="3600" dirty="0" smtClean="0"/>
              <a:t>5. Отношение к капитанской дочке других героев романа (Савельич, попадья, родители Гринева)</a:t>
            </a:r>
          </a:p>
          <a:p>
            <a:pPr marL="0" indent="0">
              <a:buNone/>
            </a:pPr>
            <a:r>
              <a:rPr lang="ru-RU" sz="3600" dirty="0" smtClean="0"/>
              <a:t>6. Идея романа. Её воплощение в образе Маши Мироновой.</a:t>
            </a:r>
          </a:p>
          <a:p>
            <a:pPr marL="0" indent="0">
              <a:buNone/>
            </a:pPr>
            <a:r>
              <a:rPr lang="ru-RU" sz="3600" dirty="0"/>
              <a:t> </a:t>
            </a:r>
            <a:r>
              <a:rPr lang="ru-RU" sz="3600" dirty="0" smtClean="0"/>
              <a:t>             </a:t>
            </a:r>
            <a:r>
              <a:rPr lang="en-US" sz="3600" dirty="0" smtClean="0"/>
              <a:t>III.</a:t>
            </a:r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305596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32656"/>
            <a:ext cx="9036496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sz="3600" dirty="0" smtClean="0"/>
              <a:t>. Как дополняет образ Маши эпизод ее поездки в Царское Село к Екатерине </a:t>
            </a:r>
            <a:r>
              <a:rPr lang="en-US" sz="3600" dirty="0" smtClean="0"/>
              <a:t>II</a:t>
            </a:r>
            <a:r>
              <a:rPr lang="ru-RU" sz="3600" dirty="0" smtClean="0"/>
              <a:t>?</a:t>
            </a:r>
          </a:p>
          <a:p>
            <a:pPr marL="0" indent="0">
              <a:buNone/>
            </a:pPr>
            <a:r>
              <a:rPr lang="ru-RU" sz="3600" dirty="0" smtClean="0"/>
              <a:t>5. Отношение к капитанской дочке других героев романа (Савельич, попадья, родители Гринева)</a:t>
            </a:r>
          </a:p>
          <a:p>
            <a:pPr marL="0" indent="0">
              <a:buNone/>
            </a:pPr>
            <a:r>
              <a:rPr lang="ru-RU" sz="3600" dirty="0" smtClean="0"/>
              <a:t>6. Идея романа. Её воплощение в образе Маши Мироновой.</a:t>
            </a:r>
          </a:p>
          <a:p>
            <a:pPr marL="0" indent="0">
              <a:buNone/>
            </a:pPr>
            <a:r>
              <a:rPr lang="ru-RU" sz="3600" dirty="0"/>
              <a:t> </a:t>
            </a:r>
            <a:r>
              <a:rPr lang="ru-RU" sz="3600" dirty="0" smtClean="0"/>
              <a:t>             </a:t>
            </a:r>
            <a:r>
              <a:rPr lang="en-US" sz="3600" dirty="0" smtClean="0"/>
              <a:t>III.</a:t>
            </a:r>
            <a:r>
              <a:rPr lang="ru-RU" sz="3600" dirty="0" smtClean="0"/>
              <a:t> Нравственный идеал </a:t>
            </a:r>
            <a:r>
              <a:rPr lang="ru-RU" sz="3600" dirty="0" err="1" smtClean="0"/>
              <a:t>А.С.Пушкина</a:t>
            </a:r>
            <a:r>
              <a:rPr lang="ru-RU" sz="3600" dirty="0" smtClean="0"/>
              <a:t>. </a:t>
            </a:r>
          </a:p>
          <a:p>
            <a:pPr marL="0" indent="0">
              <a:buNone/>
            </a:pPr>
            <a:r>
              <a:rPr lang="ru-RU" sz="3600" dirty="0"/>
              <a:t> </a:t>
            </a:r>
            <a:r>
              <a:rPr lang="ru-RU" sz="3600" dirty="0" smtClean="0"/>
              <a:t>                   Мое отношение к героине.</a:t>
            </a:r>
          </a:p>
        </p:txBody>
      </p:sp>
    </p:spTree>
    <p:extLst>
      <p:ext uri="{BB962C8B-B14F-4D97-AF65-F5344CB8AC3E}">
        <p14:creationId xmlns:p14="http://schemas.microsoft.com/office/powerpoint/2010/main" val="7027761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Вступление</a:t>
            </a:r>
            <a:r>
              <a:rPr lang="ru-RU" dirty="0" smtClean="0"/>
              <a:t> (обычно 3 предложения)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48574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600" dirty="0" smtClean="0"/>
              <a:t>Должно быть небольшим, но интересным. Чаще всего обращают внимание на то, что написано в начале и в конце текста.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00B0F0"/>
                </a:solidFill>
              </a:rPr>
              <a:t>Цели: </a:t>
            </a:r>
          </a:p>
          <a:p>
            <a:pPr marL="0" indent="0">
              <a:buNone/>
            </a:pPr>
            <a:r>
              <a:rPr lang="ru-RU" sz="3600" dirty="0" smtClean="0"/>
              <a:t>- ввести в тему,</a:t>
            </a:r>
          </a:p>
          <a:p>
            <a:pPr>
              <a:buFontTx/>
              <a:buChar char="-"/>
            </a:pPr>
            <a:r>
              <a:rPr lang="ru-RU" sz="3600" dirty="0" smtClean="0"/>
              <a:t>назвать проблему, которой посвящен текст</a:t>
            </a:r>
          </a:p>
          <a:p>
            <a:pPr marL="0" indent="0">
              <a:buNone/>
            </a:pPr>
            <a:r>
              <a:rPr lang="ru-RU" sz="3600" dirty="0" smtClean="0"/>
              <a:t>- подготовить к восприятию текста</a:t>
            </a:r>
          </a:p>
          <a:p>
            <a:pPr marL="0" indent="0">
              <a:buNone/>
            </a:pPr>
            <a:r>
              <a:rPr lang="ru-RU" sz="3600" dirty="0" smtClean="0"/>
              <a:t>- заинтересовать потенциального читателя и др.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08507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568952" cy="6264696"/>
          </a:xfrm>
        </p:spPr>
        <p:txBody>
          <a:bodyPr>
            <a:normAutofit/>
          </a:bodyPr>
          <a:lstStyle/>
          <a:p>
            <a:endParaRPr lang="ru-RU" sz="6000" b="1" u="sng" dirty="0" smtClean="0">
              <a:solidFill>
                <a:srgbClr val="00B0F0"/>
              </a:solidFill>
            </a:endParaRPr>
          </a:p>
          <a:p>
            <a:r>
              <a:rPr lang="ru-RU" sz="6000" b="1" u="sng" dirty="0" smtClean="0">
                <a:solidFill>
                  <a:srgbClr val="00B0F0"/>
                </a:solidFill>
              </a:rPr>
              <a:t>Виды вступлений</a:t>
            </a:r>
          </a:p>
        </p:txBody>
      </p:sp>
    </p:spTree>
    <p:extLst>
      <p:ext uri="{BB962C8B-B14F-4D97-AF65-F5344CB8AC3E}">
        <p14:creationId xmlns:p14="http://schemas.microsoft.com/office/powerpoint/2010/main" val="26436280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568952" cy="6264696"/>
          </a:xfrm>
        </p:spPr>
        <p:txBody>
          <a:bodyPr>
            <a:normAutofit/>
          </a:bodyPr>
          <a:lstStyle/>
          <a:p>
            <a:r>
              <a:rPr lang="ru-RU" sz="3600" b="1" u="sng" dirty="0" smtClean="0">
                <a:solidFill>
                  <a:srgbClr val="00B0F0"/>
                </a:solidFill>
              </a:rPr>
              <a:t>Виды вступлений</a:t>
            </a:r>
          </a:p>
          <a:p>
            <a:pPr marL="742950" indent="-742950">
              <a:buAutoNum type="arabicParenR"/>
            </a:pPr>
            <a:r>
              <a:rPr lang="ru-RU" sz="3600" b="1" dirty="0" smtClean="0">
                <a:solidFill>
                  <a:srgbClr val="7030A0"/>
                </a:solidFill>
              </a:rPr>
              <a:t>Аналитическое (тема, проблема)</a:t>
            </a:r>
          </a:p>
          <a:p>
            <a:pPr marL="742950" indent="-742950">
              <a:buAutoNum type="arabicParenR"/>
            </a:pPr>
            <a:r>
              <a:rPr lang="ru-RU" sz="3600" b="1" dirty="0" smtClean="0">
                <a:solidFill>
                  <a:srgbClr val="7030A0"/>
                </a:solidFill>
              </a:rPr>
              <a:t>Лирическое (о своем опыте знакомства с произведением, героями)</a:t>
            </a:r>
          </a:p>
          <a:p>
            <a:pPr marL="742950" indent="-742950">
              <a:buAutoNum type="arabicParenR"/>
            </a:pPr>
            <a:r>
              <a:rPr lang="ru-RU" sz="3600" b="1" dirty="0" smtClean="0">
                <a:solidFill>
                  <a:srgbClr val="7030A0"/>
                </a:solidFill>
              </a:rPr>
              <a:t>Историческое (о времени, описанном в произведении)</a:t>
            </a:r>
          </a:p>
          <a:p>
            <a:pPr marL="742950" indent="-742950">
              <a:buAutoNum type="arabicParenR"/>
            </a:pPr>
            <a:r>
              <a:rPr lang="ru-RU" sz="3600" b="1" dirty="0" smtClean="0">
                <a:solidFill>
                  <a:srgbClr val="7030A0"/>
                </a:solidFill>
              </a:rPr>
              <a:t>Философское (вопрос или проблема)</a:t>
            </a:r>
          </a:p>
          <a:p>
            <a:pPr marL="742950" indent="-742950">
              <a:buAutoNum type="arabicParenR"/>
            </a:pPr>
            <a:r>
              <a:rPr lang="ru-RU" sz="3600" b="1" dirty="0" smtClean="0">
                <a:solidFill>
                  <a:srgbClr val="7030A0"/>
                </a:solidFill>
              </a:rPr>
              <a:t>Биографическое (связь с событиями жизни автора)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058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92211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Темы сочинений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504056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1. Становление личности Петра Гринева под влиянием жизненных испытаний.</a:t>
            </a:r>
          </a:p>
          <a:p>
            <a:r>
              <a:rPr lang="ru-RU" b="1" dirty="0" smtClean="0"/>
              <a:t>2. Образ Пугачёва в романе </a:t>
            </a:r>
            <a:r>
              <a:rPr lang="ru-RU" b="1" dirty="0" err="1" smtClean="0"/>
              <a:t>А.С.Пушкина</a:t>
            </a:r>
            <a:r>
              <a:rPr lang="ru-RU" b="1" dirty="0" smtClean="0"/>
              <a:t> «Капитанская дочка».</a:t>
            </a:r>
          </a:p>
          <a:p>
            <a:r>
              <a:rPr lang="ru-RU" b="1" dirty="0" smtClean="0"/>
              <a:t>3. «Береги честь смолоду». Гринёв и Швабрин.</a:t>
            </a:r>
          </a:p>
          <a:p>
            <a:r>
              <a:rPr lang="ru-RU" b="1" dirty="0" smtClean="0"/>
              <a:t>4. Смысл названия романа </a:t>
            </a:r>
            <a:r>
              <a:rPr lang="ru-RU" b="1" dirty="0" err="1" smtClean="0"/>
              <a:t>А.С.Пушкина</a:t>
            </a:r>
            <a:r>
              <a:rPr lang="ru-RU" b="1" dirty="0" smtClean="0"/>
              <a:t> «Капитанская дочка».</a:t>
            </a:r>
          </a:p>
          <a:p>
            <a:r>
              <a:rPr lang="ru-RU" b="1" dirty="0" smtClean="0"/>
              <a:t>5. Образ Савельича в романе </a:t>
            </a:r>
            <a:r>
              <a:rPr lang="ru-RU" b="1" dirty="0" err="1" smtClean="0"/>
              <a:t>А.С.Пушкина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    «Капитанская дочка». </a:t>
            </a:r>
          </a:p>
        </p:txBody>
      </p:sp>
    </p:spTree>
    <p:extLst>
      <p:ext uri="{BB962C8B-B14F-4D97-AF65-F5344CB8AC3E}">
        <p14:creationId xmlns:p14="http://schemas.microsoft.com/office/powerpoint/2010/main" val="31077066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Вступление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641379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7030A0"/>
                </a:solidFill>
              </a:rPr>
              <a:t>Аналитическое </a:t>
            </a:r>
          </a:p>
          <a:p>
            <a:pPr marL="0" indent="0">
              <a:buNone/>
            </a:pPr>
            <a:endParaRPr lang="ru-RU" sz="4400" dirty="0" smtClean="0"/>
          </a:p>
        </p:txBody>
      </p:sp>
    </p:spTree>
    <p:extLst>
      <p:ext uri="{BB962C8B-B14F-4D97-AF65-F5344CB8AC3E}">
        <p14:creationId xmlns:p14="http://schemas.microsoft.com/office/powerpoint/2010/main" val="31788071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</a:rPr>
              <a:t>Вступление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641379"/>
          </a:xfrm>
        </p:spPr>
        <p:txBody>
          <a:bodyPr>
            <a:normAutofit/>
          </a:bodyPr>
          <a:lstStyle/>
          <a:p>
            <a:r>
              <a:rPr lang="ru-RU" sz="4400" b="1" u="sng" dirty="0" smtClean="0">
                <a:solidFill>
                  <a:srgbClr val="7030A0"/>
                </a:solidFill>
              </a:rPr>
              <a:t>Аналитическое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4400" dirty="0" smtClean="0"/>
              <a:t> (Эпиграф «Береги честь смолоду»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4400" dirty="0" smtClean="0"/>
              <a:t> Проблема </a:t>
            </a:r>
            <a:r>
              <a:rPr lang="ru-RU" sz="4400" dirty="0"/>
              <a:t>чести и достоинства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4400" dirty="0" smtClean="0"/>
              <a:t> Относится не только к главному герою, но и к ….)</a:t>
            </a:r>
          </a:p>
          <a:p>
            <a:pPr marL="0" indent="0">
              <a:buNone/>
            </a:pPr>
            <a:endParaRPr lang="ru-RU" sz="4400" dirty="0" smtClean="0"/>
          </a:p>
        </p:txBody>
      </p:sp>
    </p:spTree>
    <p:extLst>
      <p:ext uri="{BB962C8B-B14F-4D97-AF65-F5344CB8AC3E}">
        <p14:creationId xmlns:p14="http://schemas.microsoft.com/office/powerpoint/2010/main" val="1242525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</a:rPr>
              <a:t>Вступление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641379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7030A0"/>
                </a:solidFill>
              </a:rPr>
              <a:t>Лирическое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(о своём опыте знакомства с романом; о том, почему именно эта тема привлекла)</a:t>
            </a:r>
          </a:p>
        </p:txBody>
      </p:sp>
    </p:spTree>
    <p:extLst>
      <p:ext uri="{BB962C8B-B14F-4D97-AF65-F5344CB8AC3E}">
        <p14:creationId xmlns:p14="http://schemas.microsoft.com/office/powerpoint/2010/main" val="23329675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Приёмы - магниты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4785395"/>
          </a:xfrm>
        </p:spPr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</a:rPr>
              <a:t>«Магнит» или «зацепляющий крючок».</a:t>
            </a:r>
          </a:p>
          <a:p>
            <a:r>
              <a:rPr lang="ru-RU" dirty="0" smtClean="0"/>
              <a:t>Он нужен для того, чтобы привлечь внимание.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1. Вопрос </a:t>
            </a:r>
          </a:p>
          <a:p>
            <a:pPr marL="0" indent="0">
              <a:buNone/>
            </a:pPr>
            <a:r>
              <a:rPr lang="ru-RU" dirty="0" smtClean="0"/>
              <a:t>(риторический или просто интересный вопрос по теме) </a:t>
            </a:r>
          </a:p>
          <a:p>
            <a:pPr marL="0" indent="0">
              <a:buNone/>
            </a:pPr>
            <a:r>
              <a:rPr lang="ru-RU" dirty="0" smtClean="0"/>
              <a:t>Например: Часто ли мы задумываемся о самой природе нигилизма?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97587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Приёмы - магниты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4785395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2. Интересные наблюдения </a:t>
            </a:r>
          </a:p>
          <a:p>
            <a:pPr marL="0" indent="0">
              <a:buNone/>
            </a:pPr>
            <a:r>
              <a:rPr lang="ru-RU" dirty="0" smtClean="0"/>
              <a:t>Пример: Нам кажется, что нигилизм остался в рамках своего века, когда он был изучен и прокомментирован гениальным Ницше.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B0F0"/>
                </a:solidFill>
              </a:rPr>
              <a:t>3. Яркие высказывания знаменитых людей,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B0F0"/>
                </a:solidFill>
              </a:rPr>
              <a:t>Пословицы.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B0F0"/>
                </a:solidFill>
              </a:rPr>
              <a:t>4. Восклицание </a:t>
            </a:r>
          </a:p>
          <a:p>
            <a:pPr marL="0" indent="0">
              <a:buNone/>
            </a:pPr>
            <a:r>
              <a:rPr lang="ru-RU" b="1" dirty="0" smtClean="0"/>
              <a:t>(Как хочется иногда представить себя на месте героя романа!)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040947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6192688"/>
          </a:xfrm>
        </p:spPr>
        <p:txBody>
          <a:bodyPr>
            <a:normAutofit/>
          </a:bodyPr>
          <a:lstStyle/>
          <a:p>
            <a:endParaRPr lang="ru-RU" b="1" dirty="0" smtClean="0">
              <a:solidFill>
                <a:srgbClr val="00B0F0"/>
              </a:solidFill>
            </a:endParaRPr>
          </a:p>
          <a:p>
            <a:endParaRPr lang="ru-RU" b="1" dirty="0">
              <a:solidFill>
                <a:srgbClr val="00B0F0"/>
              </a:solidFill>
            </a:endParaRPr>
          </a:p>
          <a:p>
            <a:r>
              <a:rPr lang="ru-RU" b="1" dirty="0" smtClean="0">
                <a:solidFill>
                  <a:srgbClr val="00B0F0"/>
                </a:solidFill>
              </a:rPr>
              <a:t>5. «Маска оппонента» </a:t>
            </a:r>
            <a:r>
              <a:rPr lang="ru-RU" dirty="0" smtClean="0"/>
              <a:t>(мы как бы надеваем на себя маску оппонента или  неискушенного читателя, способного лишь к поверхностному восприятию текста).</a:t>
            </a:r>
          </a:p>
        </p:txBody>
      </p:sp>
    </p:spTree>
    <p:extLst>
      <p:ext uri="{BB962C8B-B14F-4D97-AF65-F5344CB8AC3E}">
        <p14:creationId xmlns:p14="http://schemas.microsoft.com/office/powerpoint/2010/main" val="19373192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6192688"/>
          </a:xfrm>
        </p:spPr>
        <p:txBody>
          <a:bodyPr>
            <a:normAutofit/>
          </a:bodyPr>
          <a:lstStyle/>
          <a:p>
            <a:endParaRPr lang="ru-RU" b="1" dirty="0" smtClean="0">
              <a:solidFill>
                <a:srgbClr val="00B0F0"/>
              </a:solidFill>
            </a:endParaRPr>
          </a:p>
          <a:p>
            <a:r>
              <a:rPr lang="ru-RU" b="1" dirty="0" smtClean="0">
                <a:solidFill>
                  <a:srgbClr val="00B0F0"/>
                </a:solidFill>
              </a:rPr>
              <a:t>6. «Сломанный компас», или ассоциация</a:t>
            </a:r>
          </a:p>
          <a:p>
            <a:pPr marL="0" indent="0">
              <a:buNone/>
            </a:pPr>
            <a:r>
              <a:rPr lang="ru-RU" dirty="0" smtClean="0"/>
              <a:t>(выбирается какая-либо ассоциация, даже далекая от проблематики текста, а потом выявляется их глубинная связь) </a:t>
            </a: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П</a:t>
            </a:r>
            <a:r>
              <a:rPr lang="ru-RU" dirty="0" smtClean="0">
                <a:solidFill>
                  <a:srgbClr val="7030A0"/>
                </a:solidFill>
              </a:rPr>
              <a:t>ример</a:t>
            </a:r>
            <a:r>
              <a:rPr lang="ru-RU" dirty="0" smtClean="0"/>
              <a:t>: Недавно мне случилось наблюдать за очень «крутым» парнем, а потом выяснилось, что внутри его крутости и уверенности – такая глубина тоски и нежелания хоть что-то позитивно принять, что я многое понял. Вот он современный нигилист. …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3522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Обычно после </a:t>
            </a:r>
            <a:r>
              <a:rPr lang="ru-RU" sz="3600" b="1" dirty="0" smtClean="0">
                <a:solidFill>
                  <a:srgbClr val="00B0F0"/>
                </a:solidFill>
              </a:rPr>
              <a:t>предложения-магнита</a:t>
            </a:r>
            <a:r>
              <a:rPr lang="ru-RU" sz="3600" dirty="0" smtClean="0">
                <a:solidFill>
                  <a:srgbClr val="7030A0"/>
                </a:solidFill>
              </a:rPr>
              <a:t> </a:t>
            </a:r>
            <a:r>
              <a:rPr lang="ru-RU" sz="3600" dirty="0" smtClean="0"/>
              <a:t>следует предложение или два, которые помогают перейти собственно к предмету осмысления.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39066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850106"/>
          </a:xfrm>
        </p:spPr>
        <p:txBody>
          <a:bodyPr/>
          <a:lstStyle/>
          <a:p>
            <a:r>
              <a:rPr lang="ru-RU" b="1" dirty="0">
                <a:solidFill>
                  <a:srgbClr val="00B0F0"/>
                </a:solidFill>
              </a:rPr>
              <a:t>О</a:t>
            </a:r>
            <a:r>
              <a:rPr lang="ru-RU" b="1" dirty="0" smtClean="0">
                <a:solidFill>
                  <a:srgbClr val="00B0F0"/>
                </a:solidFill>
              </a:rPr>
              <a:t>формление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435280" cy="547260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Двадцатое февраля.</a:t>
            </a:r>
          </a:p>
          <a:p>
            <a:pPr marL="0" indent="0" algn="ctr">
              <a:buNone/>
            </a:pPr>
            <a:r>
              <a:rPr lang="ru-RU" dirty="0" smtClean="0"/>
              <a:t>Сочинение на тему</a:t>
            </a:r>
          </a:p>
          <a:p>
            <a:pPr marL="0" indent="0" algn="ctr">
              <a:buNone/>
            </a:pPr>
            <a:r>
              <a:rPr lang="ru-RU" dirty="0" smtClean="0"/>
              <a:t>«…………………»</a:t>
            </a:r>
          </a:p>
          <a:p>
            <a:pPr marL="0" indent="0" algn="ctr">
              <a:buNone/>
            </a:pPr>
            <a:r>
              <a:rPr lang="ru-RU" dirty="0" smtClean="0"/>
              <a:t>(по роману </a:t>
            </a:r>
            <a:r>
              <a:rPr lang="ru-RU" dirty="0" err="1" smtClean="0"/>
              <a:t>А.С.Пушкина</a:t>
            </a:r>
            <a:r>
              <a:rPr lang="ru-RU" dirty="0" smtClean="0"/>
              <a:t> «Капитанская дочка»).</a:t>
            </a:r>
          </a:p>
          <a:p>
            <a:pPr marL="0" indent="0" algn="ctr">
              <a:buNone/>
            </a:pPr>
            <a:r>
              <a:rPr lang="ru-RU" dirty="0" smtClean="0"/>
              <a:t>План.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I.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II.</a:t>
            </a:r>
          </a:p>
          <a:p>
            <a:pPr marL="0" indent="0">
              <a:buNone/>
            </a:pPr>
            <a:r>
              <a:rPr lang="en-US" dirty="0" smtClean="0"/>
              <a:t>1.</a:t>
            </a:r>
          </a:p>
          <a:p>
            <a:pPr marL="0" indent="0">
              <a:buNone/>
            </a:pPr>
            <a:r>
              <a:rPr lang="en-US" dirty="0" smtClean="0"/>
              <a:t>2.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III.</a:t>
            </a:r>
            <a:r>
              <a:rPr lang="en-US" b="1" dirty="0" smtClean="0"/>
              <a:t>    </a:t>
            </a:r>
          </a:p>
          <a:p>
            <a:pPr marL="0" indent="0" algn="ctr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09080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/>
                </a:solidFill>
              </a:rPr>
              <a:t>Советы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504056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b="1" dirty="0"/>
              <a:t>Н</a:t>
            </a:r>
            <a:r>
              <a:rPr lang="ru-RU" b="1" dirty="0" smtClean="0"/>
              <a:t>ельзя писать </a:t>
            </a:r>
            <a:r>
              <a:rPr lang="ru-RU" b="1" dirty="0" smtClean="0">
                <a:solidFill>
                  <a:srgbClr val="00B0F0"/>
                </a:solidFill>
              </a:rPr>
              <a:t>«в произведении»!</a:t>
            </a:r>
          </a:p>
          <a:p>
            <a:pPr marL="0" indent="0">
              <a:buNone/>
            </a:pPr>
            <a:r>
              <a:rPr lang="ru-RU" b="1" dirty="0" smtClean="0"/>
              <a:t>Обязательно назвать </a:t>
            </a:r>
            <a:r>
              <a:rPr lang="ru-RU" b="1" dirty="0" smtClean="0">
                <a:solidFill>
                  <a:srgbClr val="00B0F0"/>
                </a:solidFill>
              </a:rPr>
              <a:t>ЖАНР (роман, повесть)!</a:t>
            </a:r>
          </a:p>
          <a:p>
            <a:pPr marL="0" indent="0">
              <a:buNone/>
            </a:pPr>
            <a:r>
              <a:rPr lang="ru-RU" b="1" dirty="0" smtClean="0"/>
              <a:t>2. Обязательно назвать автора и название произведения.</a:t>
            </a:r>
          </a:p>
          <a:p>
            <a:pPr marL="0" indent="0">
              <a:buNone/>
            </a:pPr>
            <a:r>
              <a:rPr lang="ru-RU" b="1" dirty="0" smtClean="0"/>
              <a:t>3. Каждую часть плана лучше писать с красной строки.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47913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Работа над сочинением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857403"/>
          </a:xfrm>
        </p:spPr>
        <p:txBody>
          <a:bodyPr/>
          <a:lstStyle/>
          <a:p>
            <a:r>
              <a:rPr lang="ru-RU" dirty="0" smtClean="0"/>
              <a:t>1. Внимательно прочитать тему.</a:t>
            </a:r>
          </a:p>
          <a:p>
            <a:r>
              <a:rPr lang="ru-RU" dirty="0" smtClean="0"/>
              <a:t>2. Найти ключевое слово. </a:t>
            </a:r>
            <a:r>
              <a:rPr lang="ru-RU" dirty="0"/>
              <a:t>Сформулировать тему-вопрос. Определить границы темы. </a:t>
            </a:r>
            <a:endParaRPr lang="ru-RU" dirty="0" smtClean="0"/>
          </a:p>
          <a:p>
            <a:r>
              <a:rPr lang="ru-RU" dirty="0" smtClean="0"/>
              <a:t>3. Сформулировать главную мысль своего сочинения и записать ее.</a:t>
            </a:r>
          </a:p>
          <a:p>
            <a:r>
              <a:rPr lang="ru-RU" dirty="0" smtClean="0"/>
              <a:t>4. Отобрать материал (эпизоды, цитаты).</a:t>
            </a:r>
          </a:p>
          <a:p>
            <a:r>
              <a:rPr lang="ru-RU" dirty="0" smtClean="0"/>
              <a:t>5. Составить план.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32930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4. </a:t>
            </a:r>
            <a:r>
              <a:rPr lang="ru-RU" b="1" dirty="0" smtClean="0"/>
              <a:t>Помните </a:t>
            </a:r>
            <a:r>
              <a:rPr lang="ru-RU" b="1" dirty="0"/>
              <a:t>о </a:t>
            </a:r>
            <a:r>
              <a:rPr lang="ru-RU" b="1" dirty="0">
                <a:solidFill>
                  <a:srgbClr val="00B0F0"/>
                </a:solidFill>
              </a:rPr>
              <a:t>приёмах, </a:t>
            </a:r>
            <a:r>
              <a:rPr lang="ru-RU" b="1" dirty="0" smtClean="0">
                <a:solidFill>
                  <a:srgbClr val="00B0F0"/>
                </a:solidFill>
              </a:rPr>
              <a:t>помогающих «оживить» сочинение, сделать ярким, эмоциональным:</a:t>
            </a:r>
          </a:p>
          <a:p>
            <a:r>
              <a:rPr lang="ru-RU" b="1" dirty="0" smtClean="0"/>
              <a:t>Не бойтесь  высказать </a:t>
            </a:r>
            <a:r>
              <a:rPr lang="ru-RU" b="1" dirty="0"/>
              <a:t>свое отношение к герою, его </a:t>
            </a:r>
            <a:r>
              <a:rPr lang="ru-RU" b="1" dirty="0" smtClean="0"/>
              <a:t>поступку</a:t>
            </a:r>
          </a:p>
          <a:p>
            <a:r>
              <a:rPr lang="ru-RU" b="1" dirty="0" smtClean="0"/>
              <a:t>сравнить героя с </a:t>
            </a:r>
            <a:r>
              <a:rPr lang="ru-RU" b="1" dirty="0"/>
              <a:t>героем другого произведения; </a:t>
            </a:r>
            <a:endParaRPr lang="ru-RU" b="1" dirty="0" smtClean="0"/>
          </a:p>
          <a:p>
            <a:r>
              <a:rPr lang="ru-RU" b="1" dirty="0" smtClean="0"/>
              <a:t>сравнить </a:t>
            </a:r>
            <a:r>
              <a:rPr lang="ru-RU" b="1" dirty="0"/>
              <a:t>произведения разных </a:t>
            </a:r>
            <a:r>
              <a:rPr lang="ru-RU" b="1" dirty="0" smtClean="0"/>
              <a:t>видов искусства (роман  со спектаклем, кинофильмом)</a:t>
            </a:r>
          </a:p>
          <a:p>
            <a:pPr marL="0" indent="0">
              <a:buNone/>
            </a:pPr>
            <a:r>
              <a:rPr lang="ru-RU" b="1" dirty="0" smtClean="0"/>
              <a:t>5. Ищите «нестёртые» слова.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09160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</a:rPr>
              <a:t>Домашнее задание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328592"/>
          </a:xfrm>
        </p:spPr>
        <p:txBody>
          <a:bodyPr/>
          <a:lstStyle/>
          <a:p>
            <a:r>
              <a:rPr lang="ru-RU" b="1" dirty="0" smtClean="0"/>
              <a:t>1. </a:t>
            </a:r>
            <a:r>
              <a:rPr lang="ru-RU" b="1" dirty="0" smtClean="0"/>
              <a:t>Написать сочинение на одну из тем.</a:t>
            </a:r>
          </a:p>
          <a:p>
            <a:r>
              <a:rPr lang="ru-RU" b="1" dirty="0" smtClean="0"/>
              <a:t>2</a:t>
            </a:r>
            <a:r>
              <a:rPr lang="ru-RU" b="1" dirty="0" smtClean="0"/>
              <a:t>. </a:t>
            </a:r>
            <a:r>
              <a:rPr lang="ru-RU" b="1" dirty="0" err="1" smtClean="0"/>
              <a:t>Индив</a:t>
            </a:r>
            <a:r>
              <a:rPr lang="ru-RU" b="1" dirty="0" smtClean="0"/>
              <a:t>. задания: </a:t>
            </a:r>
            <a:r>
              <a:rPr lang="ru-RU" b="1" dirty="0" smtClean="0"/>
              <a:t>устные сообщения</a:t>
            </a:r>
            <a:endParaRPr lang="ru-RU" b="1" dirty="0" smtClean="0"/>
          </a:p>
          <a:p>
            <a:pPr marL="514350" indent="-514350">
              <a:buAutoNum type="arabicParenR"/>
            </a:pPr>
            <a:r>
              <a:rPr lang="ru-RU" b="1" dirty="0" smtClean="0"/>
              <a:t>Об адресате стих. К*** (</a:t>
            </a:r>
            <a:r>
              <a:rPr lang="ru-RU" b="1" dirty="0" err="1" smtClean="0"/>
              <a:t>А.П.Керн</a:t>
            </a:r>
            <a:r>
              <a:rPr lang="ru-RU" b="1" dirty="0"/>
              <a:t>) (4 мин</a:t>
            </a:r>
            <a:r>
              <a:rPr lang="ru-RU" b="1" dirty="0" smtClean="0"/>
              <a:t>.)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О </a:t>
            </a:r>
            <a:r>
              <a:rPr lang="ru-RU" b="1" dirty="0" err="1" smtClean="0"/>
              <a:t>лицейск</a:t>
            </a:r>
            <a:r>
              <a:rPr lang="ru-RU" b="1" dirty="0" smtClean="0"/>
              <a:t>. друзьях Пушкина (3 мин.)</a:t>
            </a:r>
          </a:p>
          <a:p>
            <a:pPr marL="0" indent="0">
              <a:buNone/>
            </a:pPr>
            <a:r>
              <a:rPr lang="ru-RU" b="1" dirty="0" smtClean="0"/>
              <a:t>А) </a:t>
            </a:r>
            <a:r>
              <a:rPr lang="ru-RU" b="1" dirty="0" err="1" smtClean="0"/>
              <a:t>А.А.Дельвиг</a:t>
            </a:r>
            <a:r>
              <a:rPr lang="ru-RU" b="1" dirty="0" smtClean="0"/>
              <a:t> б) </a:t>
            </a:r>
            <a:r>
              <a:rPr lang="ru-RU" b="1" dirty="0" err="1" smtClean="0"/>
              <a:t>И.Пущин</a:t>
            </a:r>
            <a:r>
              <a:rPr lang="ru-RU" b="1" dirty="0" smtClean="0"/>
              <a:t> в) </a:t>
            </a:r>
            <a:r>
              <a:rPr lang="ru-RU" b="1" dirty="0" err="1" smtClean="0"/>
              <a:t>В.Кюхельбекер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Г) А.М. Горчаков д) Ф.Ф. Матюшкин </a:t>
            </a:r>
            <a:endParaRPr lang="ru-RU" b="1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598822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</a:rPr>
              <a:t>Домашнее задание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328592"/>
          </a:xfrm>
        </p:spPr>
        <p:txBody>
          <a:bodyPr/>
          <a:lstStyle/>
          <a:p>
            <a:r>
              <a:rPr lang="ru-RU" b="1" dirty="0" smtClean="0"/>
              <a:t>1. Подготовка к сочинению (план, тема-вопрос, идея, эпизоды) по темам «Образ Пугачева», «Гринёв в жизненных испытаниях», «Гринев и Швабрин»).</a:t>
            </a:r>
          </a:p>
          <a:p>
            <a:r>
              <a:rPr lang="ru-RU" b="1" dirty="0" smtClean="0"/>
              <a:t>2. </a:t>
            </a:r>
            <a:r>
              <a:rPr lang="ru-RU" b="1" dirty="0" err="1" smtClean="0"/>
              <a:t>Индив</a:t>
            </a:r>
            <a:r>
              <a:rPr lang="ru-RU" b="1" dirty="0" smtClean="0"/>
              <a:t>. задания: устное сообщение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Об адресате стих. К*** (</a:t>
            </a:r>
            <a:r>
              <a:rPr lang="ru-RU" b="1" dirty="0" err="1" smtClean="0"/>
              <a:t>А.П.Керн</a:t>
            </a:r>
            <a:r>
              <a:rPr lang="ru-RU" b="1" dirty="0"/>
              <a:t>) (4 мин</a:t>
            </a:r>
            <a:r>
              <a:rPr lang="ru-RU" b="1" dirty="0" smtClean="0"/>
              <a:t>.)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О </a:t>
            </a:r>
            <a:r>
              <a:rPr lang="ru-RU" b="1" dirty="0" err="1" smtClean="0"/>
              <a:t>лицейск</a:t>
            </a:r>
            <a:r>
              <a:rPr lang="ru-RU" b="1" dirty="0" smtClean="0"/>
              <a:t>. друзьях Пушкина (3 мин.)</a:t>
            </a:r>
          </a:p>
          <a:p>
            <a:pPr marL="0" indent="0">
              <a:buNone/>
            </a:pPr>
            <a:r>
              <a:rPr lang="ru-RU" b="1" dirty="0" smtClean="0"/>
              <a:t>А) </a:t>
            </a:r>
            <a:r>
              <a:rPr lang="ru-RU" b="1" dirty="0" err="1" smtClean="0"/>
              <a:t>А.А.Дельвиг</a:t>
            </a:r>
            <a:r>
              <a:rPr lang="ru-RU" b="1" dirty="0" smtClean="0"/>
              <a:t> б) </a:t>
            </a:r>
            <a:r>
              <a:rPr lang="ru-RU" b="1" dirty="0" err="1" smtClean="0"/>
              <a:t>И.Пущин</a:t>
            </a:r>
            <a:r>
              <a:rPr lang="ru-RU" b="1" dirty="0" smtClean="0"/>
              <a:t> в) </a:t>
            </a:r>
            <a:r>
              <a:rPr lang="ru-RU" b="1" dirty="0" err="1" smtClean="0"/>
              <a:t>В.Кюхельбекер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Г) А.М. Горчаков д) Ф.Ф. Матюшкин </a:t>
            </a:r>
            <a:endParaRPr lang="ru-RU" b="1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968173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/>
              <a:t>«План необходим,- писал </a:t>
            </a:r>
            <a:r>
              <a:rPr lang="ru-RU" sz="4400" dirty="0" err="1" smtClean="0"/>
              <a:t>К.Паустовский</a:t>
            </a:r>
            <a:r>
              <a:rPr lang="ru-RU" sz="4400" dirty="0" smtClean="0"/>
              <a:t>,- </a:t>
            </a:r>
          </a:p>
          <a:p>
            <a:pPr marL="0" indent="0">
              <a:buNone/>
            </a:pPr>
            <a:r>
              <a:rPr lang="ru-RU" sz="4400" dirty="0"/>
              <a:t>н</a:t>
            </a:r>
            <a:r>
              <a:rPr lang="ru-RU" sz="4400" dirty="0" smtClean="0"/>
              <a:t>о он не должен тяготеть над произведением, как чертеж, не подлежащий изменению».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731304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93022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Тема сочинения: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Смысл названия романа </a:t>
            </a:r>
            <a:r>
              <a:rPr lang="ru-RU" dirty="0" err="1" smtClean="0"/>
              <a:t>А.С.Пушкина</a:t>
            </a:r>
            <a:r>
              <a:rPr lang="ru-RU" dirty="0" smtClean="0"/>
              <a:t> «Капитанская дочка»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420888"/>
            <a:ext cx="8075240" cy="3705275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4921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</a:rPr>
              <a:t>Рабочие материалы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2776"/>
            <a:ext cx="8147248" cy="4713387"/>
          </a:xfrm>
        </p:spPr>
        <p:txBody>
          <a:bodyPr>
            <a:normAutofit/>
          </a:bodyPr>
          <a:lstStyle/>
          <a:p>
            <a:r>
              <a:rPr lang="ru-RU" sz="4000" dirty="0" smtClean="0"/>
              <a:t>1. Ключевое слово(а)</a:t>
            </a:r>
          </a:p>
          <a:p>
            <a:r>
              <a:rPr lang="ru-RU" sz="4000" dirty="0" smtClean="0"/>
              <a:t>2. Тема-вопрос:</a:t>
            </a:r>
          </a:p>
          <a:p>
            <a:r>
              <a:rPr lang="ru-RU" sz="4000" dirty="0" smtClean="0"/>
              <a:t>3. Идея сочинения:</a:t>
            </a:r>
          </a:p>
          <a:p>
            <a:r>
              <a:rPr lang="ru-RU" sz="4000" dirty="0" smtClean="0"/>
              <a:t>4. Эпизоды, цитаты:</a:t>
            </a:r>
          </a:p>
          <a:p>
            <a:r>
              <a:rPr lang="ru-RU" sz="4000" dirty="0" smtClean="0"/>
              <a:t>5. План</a:t>
            </a:r>
          </a:p>
        </p:txBody>
      </p:sp>
    </p:spTree>
    <p:extLst>
      <p:ext uri="{BB962C8B-B14F-4D97-AF65-F5344CB8AC3E}">
        <p14:creationId xmlns:p14="http://schemas.microsoft.com/office/powerpoint/2010/main" val="206939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354162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rgbClr val="00B0F0"/>
                </a:solidFill>
              </a:rPr>
              <a:t>Тема-вопрос: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Почему роман называется «Капитанская дочка»?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2314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35416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00B0F0"/>
                </a:solidFill>
              </a:rPr>
              <a:t>Идея (главная мысль) сочинения: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39811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35416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00B0F0"/>
                </a:solidFill>
              </a:rPr>
              <a:t>Идея (главная мысль) сочинения: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373616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dirty="0" smtClean="0"/>
              <a:t>Показать, как в жизненных испытаниях закаляется характер Маши Мироновой; как робкая и застенчивая Маша смогла победить судьбу горькой сироты, обрела любовь, счастье, семью, восстановила доброе имя своего жениха.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919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</TotalTime>
  <Words>1180</Words>
  <Application>Microsoft Office PowerPoint</Application>
  <PresentationFormat>Экран (4:3)</PresentationFormat>
  <Paragraphs>161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Подготовка к сочинению</vt:lpstr>
      <vt:lpstr>Темы сочинений</vt:lpstr>
      <vt:lpstr>Работа над сочинением</vt:lpstr>
      <vt:lpstr>Презентация PowerPoint</vt:lpstr>
      <vt:lpstr>Тема сочинения: Смысл названия романа А.С.Пушкина «Капитанская дочка»</vt:lpstr>
      <vt:lpstr>Рабочие материалы</vt:lpstr>
      <vt:lpstr>Тема-вопрос:</vt:lpstr>
      <vt:lpstr>Идея (главная мысль) сочинения:</vt:lpstr>
      <vt:lpstr>Идея (главная мысль) сочинения:</vt:lpstr>
      <vt:lpstr>План.</vt:lpstr>
      <vt:lpstr>План.</vt:lpstr>
      <vt:lpstr>План.</vt:lpstr>
      <vt:lpstr>Презентация PowerPoint</vt:lpstr>
      <vt:lpstr>Презентация PowerPoint</vt:lpstr>
      <vt:lpstr>Презентация PowerPoint</vt:lpstr>
      <vt:lpstr>Презентация PowerPoint</vt:lpstr>
      <vt:lpstr>Вступление (обычно 3 предложения)</vt:lpstr>
      <vt:lpstr>Презентация PowerPoint</vt:lpstr>
      <vt:lpstr>Презентация PowerPoint</vt:lpstr>
      <vt:lpstr>Вступление </vt:lpstr>
      <vt:lpstr>Вступление </vt:lpstr>
      <vt:lpstr>Вступление </vt:lpstr>
      <vt:lpstr>Приёмы - магниты</vt:lpstr>
      <vt:lpstr>Приёмы - магниты</vt:lpstr>
      <vt:lpstr>Презентация PowerPoint</vt:lpstr>
      <vt:lpstr>Презентация PowerPoint</vt:lpstr>
      <vt:lpstr>Презентация PowerPoint</vt:lpstr>
      <vt:lpstr>Оформление</vt:lpstr>
      <vt:lpstr>Советы</vt:lpstr>
      <vt:lpstr>Презентация PowerPoint</vt:lpstr>
      <vt:lpstr>Домашнее задание</vt:lpstr>
      <vt:lpstr>Домашнее задание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глава. «Пугачёвщина»</dc:title>
  <dc:creator>User</dc:creator>
  <cp:lastModifiedBy>User</cp:lastModifiedBy>
  <cp:revision>42</cp:revision>
  <dcterms:created xsi:type="dcterms:W3CDTF">2018-01-25T21:01:20Z</dcterms:created>
  <dcterms:modified xsi:type="dcterms:W3CDTF">2018-02-19T20:14:36Z</dcterms:modified>
</cp:coreProperties>
</file>