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7" d="100"/>
          <a:sy n="127" d="100"/>
        </p:scale>
        <p:origin x="-117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4298258-7A49-47F7-9E0E-3C68C6329902}" type="datetimeFigureOut">
              <a:rPr lang="ru-RU" smtClean="0"/>
              <a:t>10.11.2018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9366BA-B476-4417-9A6F-F94B8C931711}"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4298258-7A49-47F7-9E0E-3C68C6329902}" type="datetimeFigureOut">
              <a:rPr lang="ru-RU" smtClean="0"/>
              <a:t>10.11.2018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9366BA-B476-4417-9A6F-F94B8C931711}"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4298258-7A49-47F7-9E0E-3C68C6329902}" type="datetimeFigureOut">
              <a:rPr lang="ru-RU" smtClean="0"/>
              <a:t>10.11.2018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9366BA-B476-4417-9A6F-F94B8C931711}"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4298258-7A49-47F7-9E0E-3C68C6329902}" type="datetimeFigureOut">
              <a:rPr lang="ru-RU" smtClean="0"/>
              <a:t>10.11.2018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9366BA-B476-4417-9A6F-F94B8C931711}"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4298258-7A49-47F7-9E0E-3C68C6329902}" type="datetimeFigureOut">
              <a:rPr lang="ru-RU" smtClean="0"/>
              <a:t>10.11.2018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9366BA-B476-4417-9A6F-F94B8C931711}"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4298258-7A49-47F7-9E0E-3C68C6329902}" type="datetimeFigureOut">
              <a:rPr lang="ru-RU" smtClean="0"/>
              <a:t>10.11.2018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F9366BA-B476-4417-9A6F-F94B8C931711}"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4298258-7A49-47F7-9E0E-3C68C6329902}" type="datetimeFigureOut">
              <a:rPr lang="ru-RU" smtClean="0"/>
              <a:t>10.11.2018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F9366BA-B476-4417-9A6F-F94B8C931711}"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4298258-7A49-47F7-9E0E-3C68C6329902}" type="datetimeFigureOut">
              <a:rPr lang="ru-RU" smtClean="0"/>
              <a:t>10.11.2018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F9366BA-B476-4417-9A6F-F94B8C931711}"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4298258-7A49-47F7-9E0E-3C68C6329902}" type="datetimeFigureOut">
              <a:rPr lang="ru-RU" smtClean="0"/>
              <a:t>10.11.2018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F9366BA-B476-4417-9A6F-F94B8C931711}"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4298258-7A49-47F7-9E0E-3C68C6329902}" type="datetimeFigureOut">
              <a:rPr lang="ru-RU" smtClean="0"/>
              <a:t>10.11.2018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F9366BA-B476-4417-9A6F-F94B8C931711}"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4298258-7A49-47F7-9E0E-3C68C6329902}" type="datetimeFigureOut">
              <a:rPr lang="ru-RU" smtClean="0"/>
              <a:t>10.11.2018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F9366BA-B476-4417-9A6F-F94B8C931711}"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298258-7A49-47F7-9E0E-3C68C6329902}" type="datetimeFigureOut">
              <a:rPr lang="ru-RU" smtClean="0"/>
              <a:t>10.11.2018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9366BA-B476-4417-9A6F-F94B8C931711}"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6.xml"/><Relationship Id="rId7" Type="http://schemas.openxmlformats.org/officeDocument/2006/relationships/slide" Target="slide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slide" Target="slide5.xml"/><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slide" Target="slide4.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60649"/>
            <a:ext cx="7772400" cy="216023"/>
          </a:xfrm>
        </p:spPr>
        <p:txBody>
          <a:bodyPr>
            <a:normAutofit fontScale="90000"/>
          </a:bodyPr>
          <a:lstStyle/>
          <a:p>
            <a:endParaRPr lang="ru-RU" dirty="0"/>
          </a:p>
        </p:txBody>
      </p:sp>
      <p:sp>
        <p:nvSpPr>
          <p:cNvPr id="3" name="Подзаголовок 2"/>
          <p:cNvSpPr>
            <a:spLocks noGrp="1"/>
          </p:cNvSpPr>
          <p:nvPr>
            <p:ph type="subTitle" idx="1"/>
          </p:nvPr>
        </p:nvSpPr>
        <p:spPr>
          <a:xfrm>
            <a:off x="467544" y="260648"/>
            <a:ext cx="8280920" cy="6264696"/>
          </a:xfrm>
        </p:spPr>
        <p:txBody>
          <a:bodyPr>
            <a:normAutofit/>
          </a:bodyPr>
          <a:lstStyle/>
          <a:p>
            <a:endParaRPr lang="en-US" sz="1800" dirty="0">
              <a:solidFill>
                <a:schemeClr val="bg2">
                  <a:lumMod val="25000"/>
                </a:schemeClr>
              </a:solidFill>
            </a:endParaRPr>
          </a:p>
          <a:p>
            <a:r>
              <a:rPr lang="en-US" sz="6000" dirty="0" smtClean="0">
                <a:solidFill>
                  <a:schemeClr val="bg2">
                    <a:lumMod val="25000"/>
                  </a:schemeClr>
                </a:solidFill>
              </a:rPr>
              <a:t>Great British</a:t>
            </a:r>
          </a:p>
          <a:p>
            <a:r>
              <a:rPr lang="en-US" sz="6000" dirty="0" smtClean="0">
                <a:solidFill>
                  <a:schemeClr val="bg2">
                    <a:lumMod val="25000"/>
                  </a:schemeClr>
                </a:solidFill>
              </a:rPr>
              <a:t>Sporting Events</a:t>
            </a:r>
          </a:p>
          <a:p>
            <a:endParaRPr lang="ru-RU" sz="6000" dirty="0">
              <a:solidFill>
                <a:schemeClr val="bg2">
                  <a:lumMod val="25000"/>
                </a:schemeClr>
              </a:solidFill>
            </a:endParaRPr>
          </a:p>
        </p:txBody>
      </p:sp>
      <p:pic>
        <p:nvPicPr>
          <p:cNvPr id="4" name="Рисунок 3" descr="union-jack-flag-std_1.jpg"/>
          <p:cNvPicPr>
            <a:picLocks noChangeAspect="1"/>
          </p:cNvPicPr>
          <p:nvPr/>
        </p:nvPicPr>
        <p:blipFill>
          <a:blip r:embed="rId2" cstate="print"/>
          <a:stretch>
            <a:fillRect/>
          </a:stretch>
        </p:blipFill>
        <p:spPr>
          <a:xfrm>
            <a:off x="3131840" y="3356992"/>
            <a:ext cx="2880320" cy="288032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0026"/>
          </a:xfrm>
        </p:spPr>
        <p:txBody>
          <a:bodyPr>
            <a:normAutofit fontScale="90000"/>
          </a:bodyPr>
          <a:lstStyle/>
          <a:p>
            <a:endParaRPr lang="ru-RU" dirty="0"/>
          </a:p>
        </p:txBody>
      </p:sp>
      <p:sp>
        <p:nvSpPr>
          <p:cNvPr id="3" name="Содержимое 2"/>
          <p:cNvSpPr>
            <a:spLocks noGrp="1"/>
          </p:cNvSpPr>
          <p:nvPr>
            <p:ph idx="1"/>
          </p:nvPr>
        </p:nvSpPr>
        <p:spPr>
          <a:xfrm>
            <a:off x="457200" y="260648"/>
            <a:ext cx="8229600" cy="6336704"/>
          </a:xfrm>
        </p:spPr>
        <p:txBody>
          <a:bodyPr/>
          <a:lstStyle/>
          <a:p>
            <a:pPr>
              <a:buNone/>
            </a:pPr>
            <a:r>
              <a:rPr lang="en-US" dirty="0" smtClean="0"/>
              <a:t>    </a:t>
            </a:r>
            <a:r>
              <a:rPr lang="en-US" dirty="0" smtClean="0">
                <a:solidFill>
                  <a:schemeClr val="bg2">
                    <a:lumMod val="25000"/>
                  </a:schemeClr>
                </a:solidFill>
              </a:rPr>
              <a:t>Strawberries and cream are the traditional snack at Wimbledon.</a:t>
            </a:r>
          </a:p>
          <a:p>
            <a:pPr>
              <a:buNone/>
            </a:pPr>
            <a:endParaRPr lang="en-US" dirty="0" smtClean="0">
              <a:solidFill>
                <a:schemeClr val="bg2">
                  <a:lumMod val="25000"/>
                </a:schemeClr>
              </a:solidFill>
            </a:endParaRPr>
          </a:p>
          <a:p>
            <a:pPr>
              <a:buNone/>
            </a:pPr>
            <a:endParaRPr lang="en-US" dirty="0">
              <a:solidFill>
                <a:schemeClr val="bg2">
                  <a:lumMod val="25000"/>
                </a:schemeClr>
              </a:solidFill>
            </a:endParaRPr>
          </a:p>
          <a:p>
            <a:pPr>
              <a:buNone/>
            </a:pPr>
            <a:endParaRPr lang="en-US" dirty="0" smtClean="0">
              <a:solidFill>
                <a:schemeClr val="bg2">
                  <a:lumMod val="25000"/>
                </a:schemeClr>
              </a:solidFill>
            </a:endParaRPr>
          </a:p>
          <a:p>
            <a:pPr>
              <a:buNone/>
            </a:pPr>
            <a:endParaRPr lang="en-US" dirty="0">
              <a:solidFill>
                <a:schemeClr val="bg2">
                  <a:lumMod val="25000"/>
                </a:schemeClr>
              </a:solidFill>
            </a:endParaRPr>
          </a:p>
          <a:p>
            <a:pPr>
              <a:buNone/>
            </a:pPr>
            <a:endParaRPr lang="en-US" dirty="0">
              <a:solidFill>
                <a:schemeClr val="bg2">
                  <a:lumMod val="25000"/>
                </a:schemeClr>
              </a:solidFill>
            </a:endParaRPr>
          </a:p>
          <a:p>
            <a:pPr>
              <a:buNone/>
            </a:pPr>
            <a:endParaRPr lang="en-US" dirty="0" smtClean="0">
              <a:solidFill>
                <a:schemeClr val="bg2">
                  <a:lumMod val="25000"/>
                </a:schemeClr>
              </a:solidFill>
            </a:endParaRPr>
          </a:p>
          <a:p>
            <a:pPr>
              <a:buNone/>
            </a:pPr>
            <a:endParaRPr lang="en-US" dirty="0">
              <a:solidFill>
                <a:schemeClr val="bg2">
                  <a:lumMod val="25000"/>
                </a:schemeClr>
              </a:solidFill>
            </a:endParaRPr>
          </a:p>
          <a:p>
            <a:pPr>
              <a:buNone/>
            </a:pPr>
            <a:r>
              <a:rPr lang="en-US" dirty="0" smtClean="0">
                <a:solidFill>
                  <a:schemeClr val="bg2">
                    <a:lumMod val="25000"/>
                  </a:schemeClr>
                </a:solidFill>
              </a:rPr>
              <a:t>28,000 kilos of </a:t>
            </a:r>
            <a:r>
              <a:rPr lang="en-US" dirty="0" smtClean="0">
                <a:solidFill>
                  <a:schemeClr val="bg2">
                    <a:lumMod val="25000"/>
                  </a:schemeClr>
                </a:solidFill>
              </a:rPr>
              <a:t>strawberries are sold every year.</a:t>
            </a:r>
            <a:endParaRPr lang="ru-RU" dirty="0">
              <a:solidFill>
                <a:schemeClr val="bg2">
                  <a:lumMod val="25000"/>
                </a:schemeClr>
              </a:solidFill>
            </a:endParaRPr>
          </a:p>
        </p:txBody>
      </p:sp>
      <p:pic>
        <p:nvPicPr>
          <p:cNvPr id="4" name="Рисунок 3" descr="strawberries647_071117072839.jpg"/>
          <p:cNvPicPr>
            <a:picLocks noChangeAspect="1"/>
          </p:cNvPicPr>
          <p:nvPr/>
        </p:nvPicPr>
        <p:blipFill>
          <a:blip r:embed="rId2" cstate="print"/>
          <a:stretch>
            <a:fillRect/>
          </a:stretch>
        </p:blipFill>
        <p:spPr>
          <a:xfrm>
            <a:off x="1490662" y="1504950"/>
            <a:ext cx="6162675" cy="38481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2034"/>
          </a:xfrm>
        </p:spPr>
        <p:txBody>
          <a:bodyPr>
            <a:normAutofit fontScale="90000"/>
          </a:bodyPr>
          <a:lstStyle/>
          <a:p>
            <a:endParaRPr lang="ru-RU" dirty="0"/>
          </a:p>
        </p:txBody>
      </p:sp>
      <p:pic>
        <p:nvPicPr>
          <p:cNvPr id="7" name="Map"/>
          <p:cNvPicPr>
            <a:picLocks noGrp="1" noChangeAspect="1"/>
          </p:cNvPicPr>
          <p:nvPr>
            <p:ph idx="1"/>
          </p:nvPr>
        </p:nvPicPr>
        <p:blipFill>
          <a:blip r:embed="rId2" cstate="print">
            <a:extLst>
              <a:ext uri="{28A0092B-C50C-407E-A947-70E740481C1C}">
                <a14:useLocalDpi xmlns:a14="http://schemas.microsoft.com/office/drawing/2010/main" xmlns=""/>
              </a:ext>
            </a:extLst>
          </a:blip>
          <a:stretch>
            <a:fillRect/>
          </a:stretch>
        </p:blipFill>
        <p:spPr>
          <a:xfrm>
            <a:off x="2596700" y="570849"/>
            <a:ext cx="3950600" cy="5716302"/>
          </a:xfrm>
          <a:prstGeom prst="rect">
            <a:avLst/>
          </a:prstGeom>
        </p:spPr>
      </p:pic>
      <p:pic>
        <p:nvPicPr>
          <p:cNvPr id="8" name="Horse race">
            <a:hlinkClick r:id="rId3" action="ppaction://hlinksldjump"/>
          </p:cNvPr>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1259632" y="4005064"/>
            <a:ext cx="1683568" cy="1683568"/>
          </a:xfrm>
          <a:prstGeom prst="rect">
            <a:avLst/>
          </a:prstGeom>
        </p:spPr>
      </p:pic>
      <p:pic>
        <p:nvPicPr>
          <p:cNvPr id="9" name="Boat race">
            <a:hlinkClick r:id="rId5" action="ppaction://hlinksldjump"/>
          </p:cNvPr>
          <p:cNvPicPr>
            <a:picLocks noChangeAspect="1"/>
          </p:cNvPicPr>
          <p:nvPr/>
        </p:nvPicPr>
        <p:blipFill>
          <a:blip r:embed="rId6" cstate="print">
            <a:extLst>
              <a:ext uri="{28A0092B-C50C-407E-A947-70E740481C1C}">
                <a14:useLocalDpi xmlns:a14="http://schemas.microsoft.com/office/drawing/2010/main" xmlns=""/>
              </a:ext>
            </a:extLst>
          </a:blip>
          <a:stretch>
            <a:fillRect/>
          </a:stretch>
        </p:blipFill>
        <p:spPr>
          <a:xfrm>
            <a:off x="827584" y="1052736"/>
            <a:ext cx="1707363" cy="1707363"/>
          </a:xfrm>
          <a:prstGeom prst="rect">
            <a:avLst/>
          </a:prstGeom>
        </p:spPr>
      </p:pic>
      <p:pic>
        <p:nvPicPr>
          <p:cNvPr id="10" name="Championship">
            <a:hlinkClick r:id="rId7" action="ppaction://hlinksldjump"/>
          </p:cNvPr>
          <p:cNvPicPr>
            <a:picLocks noChangeAspect="1"/>
          </p:cNvPicPr>
          <p:nvPr/>
        </p:nvPicPr>
        <p:blipFill>
          <a:blip r:embed="rId8" cstate="print">
            <a:extLst>
              <a:ext uri="{28A0092B-C50C-407E-A947-70E740481C1C}">
                <a14:useLocalDpi xmlns:a14="http://schemas.microsoft.com/office/drawing/2010/main" xmlns=""/>
              </a:ext>
            </a:extLst>
          </a:blip>
          <a:stretch>
            <a:fillRect/>
          </a:stretch>
        </p:blipFill>
        <p:spPr>
          <a:xfrm>
            <a:off x="6732240" y="4149080"/>
            <a:ext cx="1798542" cy="1726600"/>
          </a:xfrm>
          <a:prstGeom prst="rect">
            <a:avLst/>
          </a:prstGeom>
        </p:spPr>
      </p:pic>
      <p:pic>
        <p:nvPicPr>
          <p:cNvPr id="11" name="Marathon">
            <a:hlinkClick r:id="rId9" action="ppaction://hlinksldjump"/>
          </p:cNvPr>
          <p:cNvPicPr>
            <a:picLocks noChangeAspect="1"/>
          </p:cNvPicPr>
          <p:nvPr/>
        </p:nvPicPr>
        <p:blipFill>
          <a:blip r:embed="rId10" cstate="print">
            <a:extLst>
              <a:ext uri="{28A0092B-C50C-407E-A947-70E740481C1C}">
                <a14:useLocalDpi xmlns:a14="http://schemas.microsoft.com/office/drawing/2010/main" xmlns=""/>
              </a:ext>
            </a:extLst>
          </a:blip>
          <a:stretch>
            <a:fillRect/>
          </a:stretch>
        </p:blipFill>
        <p:spPr>
          <a:xfrm>
            <a:off x="6204031" y="1252197"/>
            <a:ext cx="1968370" cy="1614064"/>
          </a:xfrm>
          <a:prstGeom prst="rect">
            <a:avLst/>
          </a:prstGeom>
        </p:spPr>
      </p:pic>
      <p:sp>
        <p:nvSpPr>
          <p:cNvPr id="12" name="Прямоугольник 11"/>
          <p:cNvSpPr/>
          <p:nvPr/>
        </p:nvSpPr>
        <p:spPr>
          <a:xfrm>
            <a:off x="5220072" y="4437112"/>
            <a:ext cx="1584176" cy="369332"/>
          </a:xfrm>
          <a:prstGeom prst="rect">
            <a:avLst/>
          </a:prstGeom>
        </p:spPr>
        <p:txBody>
          <a:bodyPr wrap="square">
            <a:spAutoFit/>
          </a:bodyPr>
          <a:lstStyle/>
          <a:p>
            <a:r>
              <a:rPr lang="en-US" dirty="0" smtClean="0">
                <a:solidFill>
                  <a:srgbClr val="C00000"/>
                </a:solidFill>
              </a:rPr>
              <a:t>Cambridge</a:t>
            </a:r>
            <a:endParaRPr lang="ru-RU" dirty="0">
              <a:solidFill>
                <a:srgbClr val="C00000"/>
              </a:solidFill>
            </a:endParaRPr>
          </a:p>
        </p:txBody>
      </p:sp>
      <p:sp>
        <p:nvSpPr>
          <p:cNvPr id="13" name="Прямоугольник 12"/>
          <p:cNvSpPr/>
          <p:nvPr/>
        </p:nvSpPr>
        <p:spPr>
          <a:xfrm>
            <a:off x="4283968" y="4721662"/>
            <a:ext cx="936104" cy="369332"/>
          </a:xfrm>
          <a:prstGeom prst="rect">
            <a:avLst/>
          </a:prstGeom>
        </p:spPr>
        <p:txBody>
          <a:bodyPr wrap="square">
            <a:spAutoFit/>
          </a:bodyPr>
          <a:lstStyle/>
          <a:p>
            <a:r>
              <a:rPr lang="en-US" dirty="0" smtClean="0">
                <a:solidFill>
                  <a:srgbClr val="C00000"/>
                </a:solidFill>
              </a:rPr>
              <a:t>Oxford</a:t>
            </a:r>
            <a:endParaRPr lang="ru-RU" dirty="0">
              <a:solidFill>
                <a:srgbClr val="C00000"/>
              </a:solidFill>
            </a:endParaRPr>
          </a:p>
        </p:txBody>
      </p:sp>
      <p:sp>
        <p:nvSpPr>
          <p:cNvPr id="14" name="Прямоугольник 13"/>
          <p:cNvSpPr/>
          <p:nvPr/>
        </p:nvSpPr>
        <p:spPr>
          <a:xfrm>
            <a:off x="5508104" y="4941168"/>
            <a:ext cx="1872208" cy="369332"/>
          </a:xfrm>
          <a:prstGeom prst="rect">
            <a:avLst/>
          </a:prstGeom>
        </p:spPr>
        <p:txBody>
          <a:bodyPr wrap="square">
            <a:spAutoFit/>
          </a:bodyPr>
          <a:lstStyle/>
          <a:p>
            <a:r>
              <a:rPr lang="en-US" dirty="0" smtClean="0">
                <a:solidFill>
                  <a:srgbClr val="C00000"/>
                </a:solidFill>
              </a:rPr>
              <a:t>London</a:t>
            </a:r>
            <a:endParaRPr lang="ru-RU" dirty="0">
              <a:solidFill>
                <a:srgbClr val="C00000"/>
              </a:solidFill>
            </a:endParaRPr>
          </a:p>
        </p:txBody>
      </p:sp>
      <p:sp>
        <p:nvSpPr>
          <p:cNvPr id="15" name="Прямоугольник 14"/>
          <p:cNvSpPr/>
          <p:nvPr/>
        </p:nvSpPr>
        <p:spPr>
          <a:xfrm rot="10800000" flipV="1">
            <a:off x="4860031" y="5113130"/>
            <a:ext cx="864094" cy="369332"/>
          </a:xfrm>
          <a:prstGeom prst="rect">
            <a:avLst/>
          </a:prstGeom>
        </p:spPr>
        <p:txBody>
          <a:bodyPr wrap="square">
            <a:spAutoFit/>
          </a:bodyPr>
          <a:lstStyle/>
          <a:p>
            <a:r>
              <a:rPr lang="en-US" dirty="0" smtClean="0">
                <a:solidFill>
                  <a:srgbClr val="C00000"/>
                </a:solidFill>
              </a:rPr>
              <a:t>Ascot</a:t>
            </a:r>
            <a:endParaRPr lang="ru-RU"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2000"/>
                            </p:stCondLst>
                            <p:childTnLst>
                              <p:par>
                                <p:cTn id="9" presetID="10" presetClass="entr" presetSubtype="0" fill="hold"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par>
                          <p:cTn id="12" fill="hold">
                            <p:stCondLst>
                              <p:cond delay="4000"/>
                            </p:stCondLst>
                            <p:childTnLst>
                              <p:par>
                                <p:cTn id="13" presetID="10" presetClass="entr" presetSubtype="0" fill="hold"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childTnLst>
                          </p:cTn>
                        </p:par>
                        <p:par>
                          <p:cTn id="16" fill="hold">
                            <p:stCondLst>
                              <p:cond delay="6000"/>
                            </p:stCondLst>
                            <p:childTnLst>
                              <p:par>
                                <p:cTn id="17" presetID="10" presetClass="entr" presetSubtype="0" fill="hold"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2034"/>
          </a:xfrm>
        </p:spPr>
        <p:txBody>
          <a:bodyPr>
            <a:normAutofit fontScale="90000"/>
          </a:bodyPr>
          <a:lstStyle/>
          <a:p>
            <a:endParaRPr lang="ru-RU" dirty="0"/>
          </a:p>
        </p:txBody>
      </p:sp>
      <p:sp>
        <p:nvSpPr>
          <p:cNvPr id="3" name="Содержимое 2"/>
          <p:cNvSpPr>
            <a:spLocks noGrp="1"/>
          </p:cNvSpPr>
          <p:nvPr>
            <p:ph idx="1"/>
          </p:nvPr>
        </p:nvSpPr>
        <p:spPr>
          <a:xfrm>
            <a:off x="457200" y="332656"/>
            <a:ext cx="8229600" cy="6264696"/>
          </a:xfrm>
        </p:spPr>
        <p:txBody>
          <a:bodyPr/>
          <a:lstStyle/>
          <a:p>
            <a:pPr>
              <a:buNone/>
            </a:pPr>
            <a:r>
              <a:rPr lang="en-US" u="sng" dirty="0" smtClean="0">
                <a:solidFill>
                  <a:schemeClr val="bg2">
                    <a:lumMod val="25000"/>
                  </a:schemeClr>
                </a:solidFill>
              </a:rPr>
              <a:t>The Oxford and Cambridge Boat Race</a:t>
            </a:r>
            <a:r>
              <a:rPr lang="en-US" dirty="0" smtClean="0">
                <a:solidFill>
                  <a:schemeClr val="bg2">
                    <a:lumMod val="25000"/>
                  </a:schemeClr>
                </a:solidFill>
              </a:rPr>
              <a:t> is a rowing race along the River Thames.</a:t>
            </a:r>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r>
              <a:rPr lang="en-US" dirty="0" smtClean="0">
                <a:solidFill>
                  <a:schemeClr val="bg2">
                    <a:lumMod val="25000"/>
                  </a:schemeClr>
                </a:solidFill>
              </a:rPr>
              <a:t>   The competitors [</a:t>
            </a:r>
            <a:r>
              <a:rPr lang="en-US" dirty="0" err="1" smtClean="0">
                <a:solidFill>
                  <a:schemeClr val="bg2">
                    <a:lumMod val="25000"/>
                  </a:schemeClr>
                </a:solidFill>
              </a:rPr>
              <a:t>kəm'petɪtəz</a:t>
            </a:r>
            <a:r>
              <a:rPr lang="en-US" dirty="0" smtClean="0">
                <a:solidFill>
                  <a:schemeClr val="bg2">
                    <a:lumMod val="25000"/>
                  </a:schemeClr>
                </a:solidFill>
              </a:rPr>
              <a:t>] are students from</a:t>
            </a:r>
            <a:r>
              <a:rPr lang="en-US" dirty="0" smtClean="0">
                <a:solidFill>
                  <a:schemeClr val="bg2">
                    <a:lumMod val="25000"/>
                  </a:schemeClr>
                </a:solidFill>
              </a:rPr>
              <a:t> Oxford and Cambridge universities.</a:t>
            </a:r>
            <a:r>
              <a:rPr lang="en-US" dirty="0" smtClean="0">
                <a:solidFill>
                  <a:schemeClr val="bg2">
                    <a:lumMod val="25000"/>
                  </a:schemeClr>
                </a:solidFill>
              </a:rPr>
              <a:t> </a:t>
            </a:r>
            <a:endParaRPr lang="ru-RU" dirty="0">
              <a:solidFill>
                <a:schemeClr val="bg2">
                  <a:lumMod val="25000"/>
                </a:schemeClr>
              </a:solidFill>
            </a:endParaRPr>
          </a:p>
        </p:txBody>
      </p:sp>
      <p:pic>
        <p:nvPicPr>
          <p:cNvPr id="4" name="Рисунок 3" descr="Boat-Race-590x393.jpg"/>
          <p:cNvPicPr>
            <a:picLocks noChangeAspect="1"/>
          </p:cNvPicPr>
          <p:nvPr/>
        </p:nvPicPr>
        <p:blipFill>
          <a:blip r:embed="rId2" cstate="print"/>
          <a:stretch>
            <a:fillRect/>
          </a:stretch>
        </p:blipFill>
        <p:spPr>
          <a:xfrm>
            <a:off x="2051720" y="1412776"/>
            <a:ext cx="5008014" cy="3335847"/>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0026"/>
          </a:xfrm>
        </p:spPr>
        <p:txBody>
          <a:bodyPr>
            <a:normAutofit fontScale="90000"/>
          </a:bodyPr>
          <a:lstStyle/>
          <a:p>
            <a:endParaRPr lang="ru-RU" dirty="0"/>
          </a:p>
        </p:txBody>
      </p:sp>
      <p:sp>
        <p:nvSpPr>
          <p:cNvPr id="3" name="Содержимое 2"/>
          <p:cNvSpPr>
            <a:spLocks noGrp="1"/>
          </p:cNvSpPr>
          <p:nvPr>
            <p:ph idx="1"/>
          </p:nvPr>
        </p:nvSpPr>
        <p:spPr>
          <a:xfrm>
            <a:off x="457200" y="260648"/>
            <a:ext cx="8229600" cy="6048672"/>
          </a:xfrm>
        </p:spPr>
        <p:txBody>
          <a:bodyPr/>
          <a:lstStyle/>
          <a:p>
            <a:pPr>
              <a:buNone/>
            </a:pPr>
            <a:r>
              <a:rPr lang="en-US" dirty="0" smtClean="0"/>
              <a:t>   </a:t>
            </a:r>
            <a:r>
              <a:rPr lang="en-US" dirty="0" smtClean="0">
                <a:solidFill>
                  <a:schemeClr val="bg2">
                    <a:lumMod val="25000"/>
                  </a:schemeClr>
                </a:solidFill>
              </a:rPr>
              <a:t>The men's race was first held in 1829, and the first women’s race took place in 1927 and has been held annually since 1964. Since 2015, the women's race has taken place on the same day.</a:t>
            </a:r>
            <a:endParaRPr lang="ru-RU" dirty="0">
              <a:solidFill>
                <a:schemeClr val="bg2">
                  <a:lumMod val="25000"/>
                </a:schemeClr>
              </a:solidFill>
            </a:endParaRPr>
          </a:p>
        </p:txBody>
      </p:sp>
      <p:pic>
        <p:nvPicPr>
          <p:cNvPr id="4" name="Рисунок 3" descr="womensboatrace.jpg"/>
          <p:cNvPicPr>
            <a:picLocks noChangeAspect="1"/>
          </p:cNvPicPr>
          <p:nvPr/>
        </p:nvPicPr>
        <p:blipFill>
          <a:blip r:embed="rId2" cstate="print"/>
          <a:stretch>
            <a:fillRect/>
          </a:stretch>
        </p:blipFill>
        <p:spPr>
          <a:xfrm>
            <a:off x="2699792" y="2348880"/>
            <a:ext cx="5724128" cy="3607147"/>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2034"/>
          </a:xfrm>
        </p:spPr>
        <p:txBody>
          <a:bodyPr>
            <a:normAutofit fontScale="90000"/>
          </a:bodyPr>
          <a:lstStyle/>
          <a:p>
            <a:endParaRPr lang="ru-RU" dirty="0"/>
          </a:p>
        </p:txBody>
      </p:sp>
      <p:sp>
        <p:nvSpPr>
          <p:cNvPr id="3" name="Содержимое 2"/>
          <p:cNvSpPr>
            <a:spLocks noGrp="1"/>
          </p:cNvSpPr>
          <p:nvPr>
            <p:ph idx="1"/>
          </p:nvPr>
        </p:nvSpPr>
        <p:spPr>
          <a:xfrm>
            <a:off x="457200" y="332656"/>
            <a:ext cx="8229600" cy="6192688"/>
          </a:xfrm>
        </p:spPr>
        <p:txBody>
          <a:bodyPr/>
          <a:lstStyle/>
          <a:p>
            <a:pPr>
              <a:buNone/>
            </a:pPr>
            <a:r>
              <a:rPr lang="en-US" dirty="0" smtClean="0"/>
              <a:t>   </a:t>
            </a:r>
            <a:r>
              <a:rPr lang="en-US" u="sng" dirty="0" smtClean="0">
                <a:solidFill>
                  <a:schemeClr val="bg2">
                    <a:lumMod val="25000"/>
                  </a:schemeClr>
                </a:solidFill>
              </a:rPr>
              <a:t>London Marathon</a:t>
            </a:r>
            <a:r>
              <a:rPr lang="en-US" dirty="0" smtClean="0">
                <a:solidFill>
                  <a:schemeClr val="bg2">
                    <a:lumMod val="25000"/>
                  </a:schemeClr>
                </a:solidFill>
              </a:rPr>
              <a:t> is a serious athletic event which offers big prize money for the winners.</a:t>
            </a:r>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r>
              <a:rPr lang="en-US" dirty="0" smtClean="0"/>
              <a:t>    </a:t>
            </a:r>
            <a:r>
              <a:rPr lang="en-US" dirty="0" smtClean="0">
                <a:solidFill>
                  <a:schemeClr val="bg2">
                    <a:lumMod val="25000"/>
                  </a:schemeClr>
                </a:solidFill>
              </a:rPr>
              <a:t>However, the majority [</a:t>
            </a:r>
            <a:r>
              <a:rPr lang="en-US" dirty="0" err="1" smtClean="0">
                <a:solidFill>
                  <a:schemeClr val="bg2">
                    <a:lumMod val="25000"/>
                  </a:schemeClr>
                </a:solidFill>
              </a:rPr>
              <a:t>mə'ʤɔrətɪ</a:t>
            </a:r>
            <a:r>
              <a:rPr lang="en-US" dirty="0" smtClean="0">
                <a:solidFill>
                  <a:schemeClr val="bg2">
                    <a:lumMod val="25000"/>
                  </a:schemeClr>
                </a:solidFill>
              </a:rPr>
              <a:t>] of runners do it for fun or to raise money for charity.</a:t>
            </a:r>
            <a:endParaRPr lang="en-US" dirty="0">
              <a:solidFill>
                <a:schemeClr val="bg2">
                  <a:lumMod val="25000"/>
                </a:schemeClr>
              </a:solidFill>
            </a:endParaRPr>
          </a:p>
        </p:txBody>
      </p:sp>
      <p:pic>
        <p:nvPicPr>
          <p:cNvPr id="4" name="Рисунок 3" descr="article_head.jpg"/>
          <p:cNvPicPr>
            <a:picLocks noChangeAspect="1"/>
          </p:cNvPicPr>
          <p:nvPr/>
        </p:nvPicPr>
        <p:blipFill>
          <a:blip r:embed="rId2" cstate="print"/>
          <a:stretch>
            <a:fillRect/>
          </a:stretch>
        </p:blipFill>
        <p:spPr>
          <a:xfrm>
            <a:off x="1547664" y="1700808"/>
            <a:ext cx="6096000" cy="300037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2034"/>
          </a:xfrm>
        </p:spPr>
        <p:txBody>
          <a:bodyPr>
            <a:normAutofit fontScale="90000"/>
          </a:bodyPr>
          <a:lstStyle/>
          <a:p>
            <a:endParaRPr lang="ru-RU" dirty="0"/>
          </a:p>
        </p:txBody>
      </p:sp>
      <p:sp>
        <p:nvSpPr>
          <p:cNvPr id="3" name="Содержимое 2"/>
          <p:cNvSpPr>
            <a:spLocks noGrp="1"/>
          </p:cNvSpPr>
          <p:nvPr>
            <p:ph idx="1"/>
          </p:nvPr>
        </p:nvSpPr>
        <p:spPr>
          <a:xfrm>
            <a:off x="395536" y="332656"/>
            <a:ext cx="8424936" cy="6192688"/>
          </a:xfrm>
        </p:spPr>
        <p:txBody>
          <a:bodyPr>
            <a:normAutofit/>
          </a:bodyPr>
          <a:lstStyle/>
          <a:p>
            <a:pPr>
              <a:buNone/>
            </a:pPr>
            <a:r>
              <a:rPr lang="en-US" dirty="0" smtClean="0"/>
              <a:t>   </a:t>
            </a:r>
            <a:r>
              <a:rPr lang="en-US" dirty="0" smtClean="0">
                <a:solidFill>
                  <a:schemeClr val="bg2">
                    <a:lumMod val="25000"/>
                  </a:schemeClr>
                </a:solidFill>
              </a:rPr>
              <a:t>The race was founded by the former Olympic champion and journalist Chris Brasher and athlete John </a:t>
            </a:r>
            <a:r>
              <a:rPr lang="en-US" dirty="0" err="1" smtClean="0">
                <a:solidFill>
                  <a:schemeClr val="bg2">
                    <a:lumMod val="25000"/>
                  </a:schemeClr>
                </a:solidFill>
              </a:rPr>
              <a:t>Disley</a:t>
            </a:r>
            <a:r>
              <a:rPr lang="en-US" dirty="0" smtClean="0">
                <a:solidFill>
                  <a:schemeClr val="bg2">
                    <a:lumMod val="25000"/>
                  </a:schemeClr>
                </a:solidFill>
              </a:rPr>
              <a:t>.</a:t>
            </a:r>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r>
              <a:rPr lang="en-US" dirty="0" smtClean="0"/>
              <a:t>   </a:t>
            </a:r>
            <a:r>
              <a:rPr lang="en-US" dirty="0" smtClean="0">
                <a:solidFill>
                  <a:schemeClr val="bg2">
                    <a:lumMod val="25000"/>
                  </a:schemeClr>
                </a:solidFill>
              </a:rPr>
              <a:t>It is one of the top six international marathons with the distance of 26 miles (about 42km).</a:t>
            </a:r>
            <a:endParaRPr lang="ru-RU" dirty="0">
              <a:solidFill>
                <a:schemeClr val="bg2">
                  <a:lumMod val="25000"/>
                </a:schemeClr>
              </a:solidFill>
            </a:endParaRPr>
          </a:p>
        </p:txBody>
      </p:sp>
      <p:pic>
        <p:nvPicPr>
          <p:cNvPr id="4" name="Рисунок 3" descr="London-Marathon-Social-300x300.png"/>
          <p:cNvPicPr>
            <a:picLocks noChangeAspect="1"/>
          </p:cNvPicPr>
          <p:nvPr/>
        </p:nvPicPr>
        <p:blipFill>
          <a:blip r:embed="rId2" cstate="print"/>
          <a:stretch>
            <a:fillRect/>
          </a:stretch>
        </p:blipFill>
        <p:spPr>
          <a:xfrm>
            <a:off x="3203848" y="2132856"/>
            <a:ext cx="2857500" cy="28575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0026"/>
          </a:xfrm>
        </p:spPr>
        <p:txBody>
          <a:bodyPr>
            <a:normAutofit fontScale="90000"/>
          </a:bodyPr>
          <a:lstStyle/>
          <a:p>
            <a:endParaRPr lang="ru-RU" dirty="0"/>
          </a:p>
        </p:txBody>
      </p:sp>
      <p:sp>
        <p:nvSpPr>
          <p:cNvPr id="3" name="Содержимое 2"/>
          <p:cNvSpPr>
            <a:spLocks noGrp="1"/>
          </p:cNvSpPr>
          <p:nvPr>
            <p:ph idx="1"/>
          </p:nvPr>
        </p:nvSpPr>
        <p:spPr>
          <a:xfrm>
            <a:off x="323528" y="332656"/>
            <a:ext cx="8363272" cy="6264696"/>
          </a:xfrm>
        </p:spPr>
        <p:txBody>
          <a:bodyPr/>
          <a:lstStyle/>
          <a:p>
            <a:pPr>
              <a:buNone/>
            </a:pPr>
            <a:r>
              <a:rPr lang="en-US" dirty="0" smtClean="0"/>
              <a:t>   </a:t>
            </a:r>
            <a:r>
              <a:rPr lang="en-US" u="sng" dirty="0" smtClean="0">
                <a:solidFill>
                  <a:schemeClr val="bg2">
                    <a:lumMod val="25000"/>
                  </a:schemeClr>
                </a:solidFill>
              </a:rPr>
              <a:t>Royal Ascot</a:t>
            </a:r>
            <a:r>
              <a:rPr lang="en-US" dirty="0" smtClean="0">
                <a:solidFill>
                  <a:schemeClr val="bg2">
                    <a:lumMod val="25000"/>
                  </a:schemeClr>
                </a:solidFill>
              </a:rPr>
              <a:t> is a horse racing event which is very popular with members of the royal family.</a:t>
            </a:r>
          </a:p>
          <a:p>
            <a:pPr>
              <a:buNone/>
            </a:pPr>
            <a:endParaRPr lang="ru-RU" dirty="0">
              <a:solidFill>
                <a:schemeClr val="bg2">
                  <a:lumMod val="25000"/>
                </a:schemeClr>
              </a:solidFill>
            </a:endParaRPr>
          </a:p>
        </p:txBody>
      </p:sp>
      <p:pic>
        <p:nvPicPr>
          <p:cNvPr id="4" name="Рисунок 3" descr="gallery_5_3.jpg"/>
          <p:cNvPicPr>
            <a:picLocks noChangeAspect="1"/>
          </p:cNvPicPr>
          <p:nvPr/>
        </p:nvPicPr>
        <p:blipFill>
          <a:blip r:embed="rId2" cstate="print"/>
          <a:stretch>
            <a:fillRect/>
          </a:stretch>
        </p:blipFill>
        <p:spPr>
          <a:xfrm>
            <a:off x="899592" y="1556792"/>
            <a:ext cx="7452320" cy="447967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0026"/>
          </a:xfrm>
        </p:spPr>
        <p:txBody>
          <a:bodyPr>
            <a:normAutofit fontScale="90000"/>
          </a:bodyPr>
          <a:lstStyle/>
          <a:p>
            <a:endParaRPr lang="ru-RU" dirty="0"/>
          </a:p>
        </p:txBody>
      </p:sp>
      <p:sp>
        <p:nvSpPr>
          <p:cNvPr id="3" name="Содержимое 2"/>
          <p:cNvSpPr>
            <a:spLocks noGrp="1"/>
          </p:cNvSpPr>
          <p:nvPr>
            <p:ph idx="1"/>
          </p:nvPr>
        </p:nvSpPr>
        <p:spPr>
          <a:xfrm>
            <a:off x="457200" y="260648"/>
            <a:ext cx="8229600" cy="6336704"/>
          </a:xfrm>
        </p:spPr>
        <p:txBody>
          <a:bodyPr/>
          <a:lstStyle/>
          <a:p>
            <a:pPr>
              <a:buNone/>
            </a:pPr>
            <a:r>
              <a:rPr lang="en-US" dirty="0" smtClean="0"/>
              <a:t>   </a:t>
            </a:r>
            <a:r>
              <a:rPr lang="en-US" dirty="0" smtClean="0">
                <a:solidFill>
                  <a:schemeClr val="bg2">
                    <a:lumMod val="25000"/>
                  </a:schemeClr>
                </a:solidFill>
              </a:rPr>
              <a:t>TV presenters love to comment on what everyone’s wearing, especially the ladies’ smart hats.</a:t>
            </a:r>
          </a:p>
          <a:p>
            <a:pPr>
              <a:buNone/>
            </a:pPr>
            <a:endParaRPr lang="ru-RU" dirty="0">
              <a:solidFill>
                <a:schemeClr val="bg2">
                  <a:lumMod val="25000"/>
                </a:schemeClr>
              </a:solidFill>
            </a:endParaRPr>
          </a:p>
        </p:txBody>
      </p:sp>
      <p:pic>
        <p:nvPicPr>
          <p:cNvPr id="4" name="Рисунок 3" descr="article-0-1EFD6EC000000578-679_964x635.jpg"/>
          <p:cNvPicPr>
            <a:picLocks noChangeAspect="1"/>
          </p:cNvPicPr>
          <p:nvPr/>
        </p:nvPicPr>
        <p:blipFill>
          <a:blip r:embed="rId2" cstate="print"/>
          <a:stretch>
            <a:fillRect/>
          </a:stretch>
        </p:blipFill>
        <p:spPr>
          <a:xfrm>
            <a:off x="395536" y="2348880"/>
            <a:ext cx="4790632" cy="3155655"/>
          </a:xfrm>
          <a:prstGeom prst="rect">
            <a:avLst/>
          </a:prstGeom>
        </p:spPr>
      </p:pic>
      <p:pic>
        <p:nvPicPr>
          <p:cNvPr id="5" name="Рисунок 4" descr="be308cdf077615eb526f2862f6f96136.jpg"/>
          <p:cNvPicPr>
            <a:picLocks noChangeAspect="1"/>
          </p:cNvPicPr>
          <p:nvPr/>
        </p:nvPicPr>
        <p:blipFill>
          <a:blip r:embed="rId3" cstate="print"/>
          <a:stretch>
            <a:fillRect/>
          </a:stretch>
        </p:blipFill>
        <p:spPr>
          <a:xfrm>
            <a:off x="5436096" y="1484784"/>
            <a:ext cx="2839058" cy="494116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2034"/>
          </a:xfrm>
        </p:spPr>
        <p:txBody>
          <a:bodyPr>
            <a:normAutofit fontScale="90000"/>
          </a:bodyPr>
          <a:lstStyle/>
          <a:p>
            <a:endParaRPr lang="ru-RU" dirty="0"/>
          </a:p>
        </p:txBody>
      </p:sp>
      <p:sp>
        <p:nvSpPr>
          <p:cNvPr id="3" name="Содержимое 2"/>
          <p:cNvSpPr>
            <a:spLocks noGrp="1"/>
          </p:cNvSpPr>
          <p:nvPr>
            <p:ph idx="1"/>
          </p:nvPr>
        </p:nvSpPr>
        <p:spPr>
          <a:xfrm>
            <a:off x="457200" y="332656"/>
            <a:ext cx="8229600" cy="6192688"/>
          </a:xfrm>
        </p:spPr>
        <p:txBody>
          <a:bodyPr/>
          <a:lstStyle/>
          <a:p>
            <a:pPr>
              <a:buNone/>
            </a:pPr>
            <a:r>
              <a:rPr lang="en-US" dirty="0" smtClean="0"/>
              <a:t>   </a:t>
            </a:r>
            <a:r>
              <a:rPr lang="en-US" u="sng" dirty="0" smtClean="0">
                <a:solidFill>
                  <a:schemeClr val="bg2">
                    <a:lumMod val="25000"/>
                  </a:schemeClr>
                </a:solidFill>
              </a:rPr>
              <a:t>Wimbledon</a:t>
            </a:r>
            <a:r>
              <a:rPr lang="en-US" dirty="0" smtClean="0">
                <a:solidFill>
                  <a:schemeClr val="bg2">
                    <a:lumMod val="25000"/>
                  </a:schemeClr>
                </a:solidFill>
              </a:rPr>
              <a:t> is the world’s oldest and most famous tennis championship.</a:t>
            </a:r>
          </a:p>
          <a:p>
            <a:pPr>
              <a:buNone/>
            </a:pPr>
            <a:endParaRPr lang="en-US" dirty="0">
              <a:solidFill>
                <a:schemeClr val="bg2">
                  <a:lumMod val="25000"/>
                </a:schemeClr>
              </a:solidFill>
            </a:endParaRPr>
          </a:p>
          <a:p>
            <a:pPr>
              <a:buNone/>
            </a:pPr>
            <a:endParaRPr lang="en-US" dirty="0" smtClean="0">
              <a:solidFill>
                <a:schemeClr val="bg2">
                  <a:lumMod val="25000"/>
                </a:schemeClr>
              </a:solidFill>
            </a:endParaRPr>
          </a:p>
          <a:p>
            <a:pPr>
              <a:buNone/>
            </a:pPr>
            <a:endParaRPr lang="en-US" dirty="0">
              <a:solidFill>
                <a:schemeClr val="bg2">
                  <a:lumMod val="25000"/>
                </a:schemeClr>
              </a:solidFill>
            </a:endParaRPr>
          </a:p>
          <a:p>
            <a:pPr>
              <a:buNone/>
            </a:pPr>
            <a:endParaRPr lang="en-US" dirty="0" smtClean="0">
              <a:solidFill>
                <a:schemeClr val="bg2">
                  <a:lumMod val="25000"/>
                </a:schemeClr>
              </a:solidFill>
            </a:endParaRPr>
          </a:p>
          <a:p>
            <a:pPr>
              <a:buNone/>
            </a:pPr>
            <a:endParaRPr lang="en-US" dirty="0">
              <a:solidFill>
                <a:schemeClr val="bg2">
                  <a:lumMod val="25000"/>
                </a:schemeClr>
              </a:solidFill>
            </a:endParaRPr>
          </a:p>
          <a:p>
            <a:pPr>
              <a:buNone/>
            </a:pPr>
            <a:endParaRPr lang="en-US" dirty="0" smtClean="0">
              <a:solidFill>
                <a:schemeClr val="bg2">
                  <a:lumMod val="25000"/>
                </a:schemeClr>
              </a:solidFill>
            </a:endParaRPr>
          </a:p>
          <a:p>
            <a:pPr>
              <a:buNone/>
            </a:pPr>
            <a:r>
              <a:rPr lang="en-US" dirty="0" smtClean="0"/>
              <a:t>   </a:t>
            </a:r>
            <a:r>
              <a:rPr lang="en-US" dirty="0" smtClean="0">
                <a:solidFill>
                  <a:schemeClr val="bg2">
                    <a:lumMod val="25000"/>
                  </a:schemeClr>
                </a:solidFill>
              </a:rPr>
              <a:t>The tournament ['</a:t>
            </a:r>
            <a:r>
              <a:rPr lang="en-US" dirty="0" err="1" smtClean="0">
                <a:solidFill>
                  <a:schemeClr val="bg2">
                    <a:lumMod val="25000"/>
                  </a:schemeClr>
                </a:solidFill>
              </a:rPr>
              <a:t>tuənəmənt</a:t>
            </a:r>
            <a:r>
              <a:rPr lang="en-US" dirty="0" smtClean="0">
                <a:solidFill>
                  <a:schemeClr val="bg2">
                    <a:lumMod val="25000"/>
                  </a:schemeClr>
                </a:solidFill>
              </a:rPr>
              <a:t>] traditionally lasts for over two weeks in late June and early July.</a:t>
            </a:r>
            <a:endParaRPr lang="ru-RU" dirty="0">
              <a:solidFill>
                <a:schemeClr val="bg2">
                  <a:lumMod val="25000"/>
                </a:schemeClr>
              </a:solidFill>
            </a:endParaRPr>
          </a:p>
        </p:txBody>
      </p:sp>
      <p:pic>
        <p:nvPicPr>
          <p:cNvPr id="4" name="Рисунок 3" descr="roger-federer-wimbledon-2013.jpg"/>
          <p:cNvPicPr>
            <a:picLocks noChangeAspect="1"/>
          </p:cNvPicPr>
          <p:nvPr/>
        </p:nvPicPr>
        <p:blipFill>
          <a:blip r:embed="rId2" cstate="print"/>
          <a:stretch>
            <a:fillRect/>
          </a:stretch>
        </p:blipFill>
        <p:spPr>
          <a:xfrm>
            <a:off x="2123728" y="1412776"/>
            <a:ext cx="4669296" cy="334840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TotalTime>
  <Words>238</Words>
  <Application>Microsoft Office PowerPoint</Application>
  <PresentationFormat>Экран (4:3)</PresentationFormat>
  <Paragraphs>51</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singlskv</dc:creator>
  <cp:lastModifiedBy>singlskv</cp:lastModifiedBy>
  <cp:revision>20</cp:revision>
  <dcterms:created xsi:type="dcterms:W3CDTF">2018-11-10T00:59:39Z</dcterms:created>
  <dcterms:modified xsi:type="dcterms:W3CDTF">2018-11-10T02:32:32Z</dcterms:modified>
</cp:coreProperties>
</file>